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6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5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17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16.xml.rels" ContentType="application/vnd.openxmlformats-package.relationships+xml"/>
  <Override PartName="/ppt/slides/_rels/slide53.xml.rels" ContentType="application/vnd.openxmlformats-package.relationships+xml"/>
  <Override PartName="/ppt/slides/_rels/slide15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69.xml.rels" ContentType="application/vnd.openxmlformats-package.relationships+xml"/>
  <Override PartName="/ppt/slides/_rels/slide32.xml.rels" ContentType="application/vnd.openxmlformats-package.relationships+xml"/>
  <Override PartName="/ppt/slides/_rels/slide70.xml.rels" ContentType="application/vnd.openxmlformats-package.relationships+xml"/>
  <Override PartName="/ppt/slides/_rels/slide28.xml.rels" ContentType="application/vnd.openxmlformats-package.relationships+xml"/>
  <Override PartName="/ppt/slides/_rels/slide68.xml.rels" ContentType="application/vnd.openxmlformats-package.relationships+xml"/>
  <Override PartName="/ppt/slides/_rels/slide31.xml.rels" ContentType="application/vnd.openxmlformats-package.relationships+xml"/>
  <Override PartName="/ppt/slides/_rels/slide67.xml.rels" ContentType="application/vnd.openxmlformats-package.relationships+xml"/>
  <Override PartName="/ppt/slides/_rels/slide30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66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3.xml.rels" ContentType="application/vnd.openxmlformats-package.relationships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65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34.jpeg" ContentType="image/jpeg"/>
  <Override PartName="/ppt/media/image53.png" ContentType="image/png"/>
  <Override PartName="/ppt/media/image49.png" ContentType="image/png"/>
  <Override PartName="/ppt/media/image46.png" ContentType="image/png"/>
  <Override PartName="/ppt/media/image44.png" ContentType="image/png"/>
  <Override PartName="/ppt/media/image15.jpeg" ContentType="image/jpeg"/>
  <Override PartName="/ppt/media/image45.jpeg" ContentType="image/jpeg"/>
  <Override PartName="/ppt/media/image22.png" ContentType="image/png"/>
  <Override PartName="/ppt/media/image59.png" ContentType="image/png"/>
  <Override PartName="/ppt/media/image18.jpeg" ContentType="image/jpeg"/>
  <Override PartName="/ppt/media/image20.jpeg" ContentType="image/jpeg"/>
  <Override PartName="/ppt/media/image19.png" ContentType="image/png"/>
  <Override PartName="/ppt/media/image21.jpeg" ContentType="image/jpeg"/>
  <Override PartName="/ppt/media/image67.wmf" ContentType="image/x-wmf"/>
  <Override PartName="/ppt/media/image23.jpeg" ContentType="image/jpeg"/>
  <Override PartName="/ppt/media/image58.jpeg" ContentType="image/jpeg"/>
  <Override PartName="/ppt/media/image47.png" ContentType="image/png"/>
  <Override PartName="/ppt/media/image17.gif" ContentType="image/gif"/>
  <Override PartName="/ppt/media/image11.jpeg" ContentType="image/jpeg"/>
  <Override PartName="/ppt/media/image52.png" ContentType="image/png"/>
  <Override PartName="/ppt/media/image48.jpeg" ContentType="image/jpeg"/>
  <Override PartName="/ppt/media/image57.png" ContentType="image/png"/>
  <Override PartName="/ppt/media/image24.jpeg" ContentType="image/jpeg"/>
  <Override PartName="/ppt/media/image66.jpeg" ContentType="image/jpeg"/>
  <Override PartName="/ppt/media/image65.png" ContentType="image/png"/>
  <Override PartName="/ppt/media/image27.jpeg" ContentType="image/jpeg"/>
  <Override PartName="/ppt/media/image5.jpeg" ContentType="image/jpeg"/>
  <Override PartName="/ppt/media/image50.png" ContentType="image/png"/>
  <Override PartName="/ppt/media/image64.jpeg" ContentType="image/jpeg"/>
  <Override PartName="/ppt/media/image63.svg" ContentType="image/svg"/>
  <Override PartName="/ppt/media/image60.png" ContentType="image/png"/>
  <Override PartName="/ppt/media/image62.png" ContentType="image/png"/>
  <Override PartName="/ppt/media/image12.jpeg" ContentType="image/jpeg"/>
  <Override PartName="/ppt/media/image4.jpeg" ContentType="image/jpeg"/>
  <Override PartName="/ppt/media/image61.jpeg" ContentType="image/jpeg"/>
  <Override PartName="/ppt/media/image1.png" ContentType="image/png"/>
  <Override PartName="/ppt/media/image33.png" ContentType="image/png"/>
  <Override PartName="/ppt/media/image26.jpeg" ContentType="image/jpeg"/>
  <Override PartName="/ppt/media/image2.png" ContentType="image/png"/>
  <Override PartName="/ppt/media/image3.png" ContentType="image/png"/>
  <Override PartName="/ppt/media/image25.png" ContentType="image/png"/>
  <Override PartName="/ppt/media/image10.jpeg" ContentType="image/jpeg"/>
  <Override PartName="/ppt/media/image6.png" ContentType="image/png"/>
  <Override PartName="/ppt/media/image8.jpeg" ContentType="image/jpeg"/>
  <Override PartName="/ppt/media/image38.png" ContentType="image/png"/>
  <Override PartName="/ppt/media/image14.jpeg" ContentType="image/jpeg"/>
  <Override PartName="/ppt/media/image16.png" ContentType="image/png"/>
  <Override PartName="/ppt/media/image7.png" ContentType="image/png"/>
  <Override PartName="/ppt/media/image39.png" ContentType="image/png"/>
  <Override PartName="/ppt/media/image43.jpeg" ContentType="image/jpeg"/>
  <Override PartName="/ppt/media/image41.png" ContentType="image/png"/>
  <Override PartName="/ppt/media/image29.jpeg" ContentType="image/jpeg"/>
  <Override PartName="/ppt/media/image28.png" ContentType="image/png"/>
  <Override PartName="/ppt/media/image13.jpeg" ContentType="image/jpeg"/>
  <Override PartName="/ppt/media/image30.png" ContentType="image/png"/>
  <Override PartName="/ppt/media/image31.png" ContentType="image/png"/>
  <Override PartName="/ppt/media/image35.png" ContentType="image/png"/>
  <Override PartName="/ppt/media/image32.jpeg" ContentType="image/jpeg"/>
  <Override PartName="/ppt/media/image54.png" ContentType="image/png"/>
  <Override PartName="/ppt/media/image9.jpeg" ContentType="image/jpeg"/>
  <Override PartName="/ppt/media/image36.png" ContentType="image/png"/>
  <Override PartName="/ppt/media/image42.png" ContentType="image/png"/>
  <Override PartName="/ppt/media/image51.jpeg" ContentType="image/jpeg"/>
  <Override PartName="/ppt/media/image37.png" ContentType="image/png"/>
  <Override PartName="/ppt/media/image40.jpeg" ContentType="image/jpeg"/>
  <Override PartName="/ppt/embeddings/oleObject1.bin" ContentType="application/vnd.openxmlformats-officedocument.oleObject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8FD07B-D70D-479D-AE32-73D85355A1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052F2AD-2777-4419-B1ED-D6CEB77D6BE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E565D437-1D8B-49F1-86CB-B7D29F44ED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B1F898-5435-4284-98E3-85B714C5A3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00C6518-D4CF-4222-BA7D-7E6A813EB86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CAA4CBF-91A4-4BBA-9B58-22E2A9B9B2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655B517-FBC7-43C8-BA87-94124317378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A2AAADE-1DA3-46BA-BF6F-0612A26874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A4860DD-E2F6-47FD-9C71-B8670A2E0B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B650A8D-0B3E-4FAB-A779-053E7E11C5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F90F53B-1DF5-4775-8FF9-8ED5C5ED9C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506A34A-3E8D-4504-B14F-89D71C83B86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72E22B9-4AC9-436C-8CC7-41D241418E4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7C9C963-7BD1-4793-9ACF-CCCB04903F8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02D8F7C-C6DE-4DCF-B27A-7B8710FAC5C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9E6FE18-327D-4AD6-A6A6-3650B5DE9E0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93099FA-B25B-43ED-BA05-38E791093C8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B56E0FD-ED65-46EE-860F-060CC7A6051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30A2276-8FE2-4686-885E-4E9A32A6F1C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1CC421A-8A39-4731-8EDF-640487D0BA6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2ACBC3A-08EC-4279-AD1B-0BA23D2E01F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B5925E-0346-47B0-93B7-88813606843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gif"/><Relationship Id="rId3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file:///media/osama/Misc/Work/&#1578;&#1583;&#1585;&#1610;&#1576;/Student_summer_training_2024/Air%20Traffic%20Control.pptx" TargetMode="External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13.jpeg"/><Relationship Id="rId3" Type="http://schemas.openxmlformats.org/officeDocument/2006/relationships/image" Target="../media/image22.png"/><Relationship Id="rId4" Type="http://schemas.openxmlformats.org/officeDocument/2006/relationships/image" Target="../media/image18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png"/><Relationship Id="rId8" Type="http://schemas.openxmlformats.org/officeDocument/2006/relationships/image" Target="../media/image26.jpeg"/><Relationship Id="rId9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6.jpeg"/><Relationship Id="rId5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6.jpeg"/><Relationship Id="rId5" Type="http://schemas.openxmlformats.org/officeDocument/2006/relationships/slideLayout" Target="../slideLayouts/slideLayout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jpeg"/><Relationship Id="rId3" Type="http://schemas.openxmlformats.org/officeDocument/2006/relationships/slideLayout" Target="../slideLayouts/slideLayout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18.jpe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18.jpe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18.jpeg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6.jpeg"/><Relationship Id="rId6" Type="http://schemas.openxmlformats.org/officeDocument/2006/relationships/image" Target="../media/image39.png"/><Relationship Id="rId7" Type="http://schemas.openxmlformats.org/officeDocument/2006/relationships/image" Target="../media/image40.jpeg"/><Relationship Id="rId8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9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6.jpeg"/><Relationship Id="rId5" Type="http://schemas.openxmlformats.org/officeDocument/2006/relationships/slideLayout" Target="../slideLayouts/slideLayout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13.jpeg"/><Relationship Id="rId3" Type="http://schemas.openxmlformats.org/officeDocument/2006/relationships/image" Target="../media/image22.png"/><Relationship Id="rId4" Type="http://schemas.openxmlformats.org/officeDocument/2006/relationships/image" Target="../media/image18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png"/><Relationship Id="rId8" Type="http://schemas.openxmlformats.org/officeDocument/2006/relationships/image" Target="../media/image26.jpeg"/><Relationship Id="rId9" Type="http://schemas.openxmlformats.org/officeDocument/2006/relationships/slideLayout" Target="../slideLayouts/slideLayout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9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46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8.png"/><Relationship Id="rId3" Type="http://schemas.openxmlformats.org/officeDocument/2006/relationships/image" Target="../media/image47.png"/><Relationship Id="rId4" Type="http://schemas.openxmlformats.org/officeDocument/2006/relationships/image" Target="../media/image13.jpeg"/><Relationship Id="rId5" Type="http://schemas.openxmlformats.org/officeDocument/2006/relationships/image" Target="../media/image26.jpeg"/><Relationship Id="rId6" Type="http://schemas.openxmlformats.org/officeDocument/2006/relationships/image" Target="../media/image48.jpeg"/><Relationship Id="rId7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4.png"/><Relationship Id="rId6" Type="http://schemas.openxmlformats.org/officeDocument/2006/relationships/slideLayout" Target="../slideLayouts/slideLayout9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9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9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jpeg"/><Relationship Id="rId4" Type="http://schemas.openxmlformats.org/officeDocument/2006/relationships/image" Target="../media/image62.png"/><Relationship Id="rId5" Type="http://schemas.openxmlformats.org/officeDocument/2006/relationships/image" Target="../media/image63.svg"/><Relationship Id="rId6" Type="http://schemas.openxmlformats.org/officeDocument/2006/relationships/image" Target="../media/image64.jpeg"/><Relationship Id="rId7" Type="http://schemas.openxmlformats.org/officeDocument/2006/relationships/slideLayout" Target="../slideLayouts/slideLayout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9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9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9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67.wmf"/><Relationship Id="rId3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" name="Rectangl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1" name="Picture 3" descr="Abstract smoke background"/>
          <p:cNvPicPr/>
          <p:nvPr/>
        </p:nvPicPr>
        <p:blipFill>
          <a:blip r:embed="rId1">
            <a:alphaModFix amt="10000"/>
          </a:blip>
          <a:srcRect l="0" t="6439" r="0" b="8976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2600" y="1170000"/>
            <a:ext cx="10530000" cy="273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914400" rtl="1">
              <a:lnSpc>
                <a:spcPct val="90000"/>
              </a:lnSpc>
              <a:buNone/>
            </a:pPr>
            <a:r>
              <a:rPr b="0" lang="hi-IN" sz="8000" spc="-1" strike="noStrike">
                <a:solidFill>
                  <a:schemeClr val="dk2"/>
                </a:solidFill>
                <a:latin typeface="Calibri"/>
                <a:cs typeface="Calibri"/>
              </a:rPr>
              <a:t>الشركة الوطنية لخدمات الملاحة الجوية</a:t>
            </a:r>
            <a:endParaRPr b="0" lang="en-US" sz="8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732600" y="4067640"/>
            <a:ext cx="10530000" cy="194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 rtl="1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i-IN" sz="3200" spc="-1" strike="noStrike">
                <a:solidFill>
                  <a:schemeClr val="dk2"/>
                </a:solidFill>
                <a:latin typeface="Calibri"/>
                <a:cs typeface="Arial"/>
              </a:rPr>
              <a:t>الإدارة العامة لحاسبات أنظمة المراقبة الجوية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4" name="Straight Connector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32240" y="245880"/>
            <a:ext cx="255960" cy="546840"/>
          </a:xfrm>
          <a:prstGeom prst="straightConnector1">
            <a:avLst/>
          </a:prstGeom>
          <a:ln w="12700">
            <a:solidFill>
              <a:srgbClr val="44546a"/>
            </a:solidFill>
          </a:ln>
        </p:spPr>
      </p:cxnSp>
      <p:cxnSp>
        <p:nvCxnSpPr>
          <p:cNvPr id="75" name="Straight Connector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840240" y="6522480"/>
            <a:ext cx="10717560" cy="360"/>
          </a:xfrm>
          <a:prstGeom prst="straightConnector1">
            <a:avLst/>
          </a:prstGeom>
          <a:ln cap="sq" w="12700">
            <a:solidFill>
              <a:srgbClr val="44546a"/>
            </a:solidFill>
          </a:ln>
        </p:spPr>
      </p:cxnSp>
      <p:grpSp>
        <p:nvGrpSpPr>
          <p:cNvPr id="76" name="Group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829680" y="6400800"/>
            <a:ext cx="338400" cy="240120"/>
            <a:chOff x="12829680" y="6400800"/>
            <a:chExt cx="338400" cy="240120"/>
          </a:xfrm>
        </p:grpSpPr>
        <p:cxnSp>
          <p:nvCxnSpPr>
            <p:cNvPr id="77" name="Straight Connector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998880" y="6400800"/>
              <a:ext cx="360" cy="240480"/>
            </a:xfrm>
            <a:prstGeom prst="straightConnector1">
              <a:avLst/>
            </a:prstGeom>
            <a:ln w="12700">
              <a:solidFill>
                <a:srgbClr val="44546a"/>
              </a:solidFill>
            </a:ln>
          </p:spPr>
        </p:cxnSp>
        <p:cxnSp>
          <p:nvCxnSpPr>
            <p:cNvPr id="78" name="Straight Connector 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829680" y="6520680"/>
              <a:ext cx="338760" cy="360"/>
            </a:xfrm>
            <a:prstGeom prst="straightConnector1">
              <a:avLst/>
            </a:prstGeom>
            <a:ln w="12700">
              <a:solidFill>
                <a:srgbClr val="44546a"/>
              </a:solidFill>
            </a:ln>
          </p:spPr>
        </p:cxnSp>
      </p:grpSp>
      <p:sp>
        <p:nvSpPr>
          <p:cNvPr id="79" name="TextBox 9"/>
          <p:cNvSpPr/>
          <p:nvPr/>
        </p:nvSpPr>
        <p:spPr>
          <a:xfrm>
            <a:off x="4867200" y="3343320"/>
            <a:ext cx="27428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5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6720" y="280440"/>
            <a:ext cx="11438280" cy="1843920"/>
          </a:xfrm>
          <a:prstGeom prst="rect">
            <a:avLst/>
          </a:prstGeom>
          <a:solidFill>
            <a:srgbClr val="404040"/>
          </a:solidFill>
          <a:ln cap="sq"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4" name="Title 1"/>
          <p:cNvSpPr/>
          <p:nvPr/>
        </p:nvSpPr>
        <p:spPr>
          <a:xfrm>
            <a:off x="546480" y="4334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Air Traffic Control (ATC) - Radar Display</a:t>
            </a:r>
            <a:br>
              <a:rPr sz="3000"/>
            </a:b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 Air situation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5" name="Straight Connector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29840" y="1522080"/>
            <a:ext cx="7772760" cy="360"/>
          </a:xfrm>
          <a:prstGeom prst="straightConnector1">
            <a:avLst/>
          </a:prstGeom>
          <a:ln w="22225">
            <a:solidFill>
              <a:srgbClr val="d9d9d9"/>
            </a:solidFill>
          </a:ln>
        </p:spPr>
      </p:cxnSp>
      <p:cxnSp>
        <p:nvCxnSpPr>
          <p:cNvPr id="166" name="Straight Connector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116040" y="2596680"/>
            <a:ext cx="360" cy="3657960"/>
          </a:xfrm>
          <a:prstGeom prst="straightConnector1">
            <a:avLst/>
          </a:prstGeom>
          <a:ln w="101600">
            <a:solidFill>
              <a:srgbClr val="595959"/>
            </a:solidFill>
          </a:ln>
        </p:spPr>
      </p:cxnSp>
      <p:sp>
        <p:nvSpPr>
          <p:cNvPr id="167" name="PlaceHolder 1"/>
          <p:cNvSpPr>
            <a:spLocks noGrp="1"/>
          </p:cNvSpPr>
          <p:nvPr>
            <p:ph type="ftr" idx="48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ldNum" idx="49"/>
          </p:nvPr>
        </p:nvSpPr>
        <p:spPr>
          <a:xfrm>
            <a:off x="86032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26BE4134-22D3-4440-BF28-4D81DF5A8923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10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69" name="Picture 8" descr="A picture containing 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404640" y="2477520"/>
            <a:ext cx="5388120" cy="364212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9" descr=""/>
          <p:cNvPicPr/>
          <p:nvPr/>
        </p:nvPicPr>
        <p:blipFill>
          <a:blip r:embed="rId2"/>
          <a:stretch/>
        </p:blipFill>
        <p:spPr>
          <a:xfrm>
            <a:off x="6651000" y="2383920"/>
            <a:ext cx="5186880" cy="408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6720" y="280440"/>
            <a:ext cx="11438280" cy="1843920"/>
          </a:xfrm>
          <a:prstGeom prst="rect">
            <a:avLst/>
          </a:prstGeom>
          <a:solidFill>
            <a:srgbClr val="404040"/>
          </a:solidFill>
          <a:ln cap="sq"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2" name="Title 1"/>
          <p:cNvSpPr/>
          <p:nvPr/>
        </p:nvSpPr>
        <p:spPr>
          <a:xfrm>
            <a:off x="546480" y="4334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Air Traffic Control (ATC) - Radar Display</a:t>
            </a:r>
            <a:br>
              <a:rPr sz="3000"/>
            </a:b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Track Label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3" name="Straight Connector 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29840" y="1522080"/>
            <a:ext cx="7772760" cy="360"/>
          </a:xfrm>
          <a:prstGeom prst="straightConnector1">
            <a:avLst/>
          </a:prstGeom>
          <a:ln w="22225">
            <a:solidFill>
              <a:srgbClr val="d9d9d9"/>
            </a:solidFill>
          </a:ln>
        </p:spPr>
      </p:cxnSp>
      <p:pic>
        <p:nvPicPr>
          <p:cNvPr id="174" name="Picture 5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1640520" y="2412360"/>
            <a:ext cx="4102920" cy="3997440"/>
          </a:xfrm>
          <a:prstGeom prst="rect">
            <a:avLst/>
          </a:prstGeom>
          <a:ln w="0">
            <a:noFill/>
          </a:ln>
        </p:spPr>
      </p:pic>
      <p:cxnSp>
        <p:nvCxnSpPr>
          <p:cNvPr id="175" name="Straight Connector 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116040" y="2596680"/>
            <a:ext cx="360" cy="3657960"/>
          </a:xfrm>
          <a:prstGeom prst="straightConnector1">
            <a:avLst/>
          </a:prstGeom>
          <a:ln w="101600">
            <a:solidFill>
              <a:srgbClr val="595959"/>
            </a:solidFill>
          </a:ln>
        </p:spPr>
      </p:cxnSp>
      <p:pic>
        <p:nvPicPr>
          <p:cNvPr id="176" name="Picture 1" descr="A picture containing text, device, gauge&#10;&#10;Description automatically generated"/>
          <p:cNvPicPr/>
          <p:nvPr/>
        </p:nvPicPr>
        <p:blipFill>
          <a:blip r:embed="rId2"/>
          <a:stretch/>
        </p:blipFill>
        <p:spPr>
          <a:xfrm>
            <a:off x="6508080" y="2426760"/>
            <a:ext cx="5329800" cy="399744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ftr" idx="50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ldNum" idx="51"/>
          </p:nvPr>
        </p:nvSpPr>
        <p:spPr>
          <a:xfrm>
            <a:off x="86032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1BEF32C2-AE8A-4F8F-8CC7-A9B22387A870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11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80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1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</a:rPr>
              <a:t>Air Traffic Control (ATC) - Radar Display</a:t>
            </a:r>
            <a:br>
              <a:rPr sz="3000"/>
            </a:br>
            <a:r>
              <a:rPr b="0" lang="en-US" sz="3000" spc="-1" strike="noStrike">
                <a:solidFill>
                  <a:schemeClr val="lt1"/>
                </a:solidFill>
                <a:latin typeface="Calibri Light"/>
              </a:rPr>
              <a:t>Track Label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2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183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pic>
        <p:nvPicPr>
          <p:cNvPr id="184" name="Picture 11" descr="A picture containing text, sky, outdoor, tower&#10;&#10;Description automatically generated"/>
          <p:cNvPicPr/>
          <p:nvPr/>
        </p:nvPicPr>
        <p:blipFill>
          <a:blip r:embed="rId1"/>
          <a:stretch/>
        </p:blipFill>
        <p:spPr>
          <a:xfrm>
            <a:off x="433800" y="4124160"/>
            <a:ext cx="2139120" cy="2329560"/>
          </a:xfrm>
          <a:prstGeom prst="rect">
            <a:avLst/>
          </a:prstGeom>
          <a:ln w="0">
            <a:noFill/>
          </a:ln>
        </p:spPr>
      </p:pic>
      <p:sp>
        <p:nvSpPr>
          <p:cNvPr id="185" name="PlaceHolder 1"/>
          <p:cNvSpPr>
            <a:spLocks noGrp="1"/>
          </p:cNvSpPr>
          <p:nvPr>
            <p:ph type="ftr" idx="52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ldNum" idx="53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128299C4-20A7-498E-A926-746471DBD3FA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12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87" name="Picture 18" descr=""/>
          <p:cNvPicPr/>
          <p:nvPr/>
        </p:nvPicPr>
        <p:blipFill>
          <a:blip r:embed="rId2"/>
          <a:stretch/>
        </p:blipFill>
        <p:spPr>
          <a:xfrm>
            <a:off x="2668320" y="1954080"/>
            <a:ext cx="2067120" cy="1396440"/>
          </a:xfrm>
          <a:prstGeom prst="rect">
            <a:avLst/>
          </a:prstGeom>
          <a:ln w="0">
            <a:noFill/>
          </a:ln>
        </p:spPr>
      </p:pic>
      <p:pic>
        <p:nvPicPr>
          <p:cNvPr id="188" name="Picture 26" descr=""/>
          <p:cNvPicPr/>
          <p:nvPr/>
        </p:nvPicPr>
        <p:blipFill>
          <a:blip r:embed="rId3"/>
          <a:stretch/>
        </p:blipFill>
        <p:spPr>
          <a:xfrm>
            <a:off x="4847040" y="4050720"/>
            <a:ext cx="2268360" cy="247212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29" descr=""/>
          <p:cNvPicPr/>
          <p:nvPr/>
        </p:nvPicPr>
        <p:blipFill>
          <a:blip r:embed="rId4"/>
          <a:stretch/>
        </p:blipFill>
        <p:spPr>
          <a:xfrm>
            <a:off x="8606160" y="4329720"/>
            <a:ext cx="3418560" cy="1922040"/>
          </a:xfrm>
          <a:prstGeom prst="rect">
            <a:avLst/>
          </a:prstGeom>
          <a:ln w="0">
            <a:noFill/>
          </a:ln>
        </p:spPr>
      </p:pic>
      <p:sp>
        <p:nvSpPr>
          <p:cNvPr id="190" name="Arrow: Left-Right 31"/>
          <p:cNvSpPr/>
          <p:nvPr/>
        </p:nvSpPr>
        <p:spPr>
          <a:xfrm rot="18840000">
            <a:off x="1964160" y="3272040"/>
            <a:ext cx="1221840" cy="488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1" name="Arrow: Right 32"/>
          <p:cNvSpPr/>
          <p:nvPr/>
        </p:nvSpPr>
        <p:spPr>
          <a:xfrm>
            <a:off x="2571480" y="5039640"/>
            <a:ext cx="2271240" cy="48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2" name="Arrow: Right 33"/>
          <p:cNvSpPr/>
          <p:nvPr/>
        </p:nvSpPr>
        <p:spPr>
          <a:xfrm>
            <a:off x="7114680" y="5039640"/>
            <a:ext cx="1494720" cy="48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3" name="TextBox 34"/>
          <p:cNvSpPr/>
          <p:nvPr/>
        </p:nvSpPr>
        <p:spPr>
          <a:xfrm>
            <a:off x="4606560" y="3643560"/>
            <a:ext cx="27428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Data processors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</a:rPr>
              <a:t>Air Traffic Control (ATC) - Radar Display</a:t>
            </a:r>
            <a:br>
              <a:rPr sz="3000"/>
            </a:br>
            <a:r>
              <a:rPr b="0" lang="en-US" sz="3000" spc="-1" strike="noStrike">
                <a:solidFill>
                  <a:schemeClr val="lt1"/>
                </a:solidFill>
                <a:latin typeface="Calibri Light"/>
              </a:rPr>
              <a:t>Track Label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319040" y="1201680"/>
            <a:ext cx="9143640" cy="93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chemeClr val="dk1"/>
                </a:solidFill>
                <a:latin typeface="Calibri Light"/>
                <a:ea typeface="Calibri Light"/>
              </a:rPr>
              <a:t>Air Traffic Control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ftr" idx="54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55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EC85360C-8ACD-4F84-880A-FC03F79C77F4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13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98" name="Picture 7" descr="">
            <a:hlinkClick r:id="rId1"/>
          </p:cNvPr>
          <p:cNvPicPr/>
          <p:nvPr/>
        </p:nvPicPr>
        <p:blipFill>
          <a:blip r:embed="rId2"/>
          <a:srcRect l="0" t="0" r="0" b="9149"/>
          <a:stretch/>
        </p:blipFill>
        <p:spPr>
          <a:xfrm>
            <a:off x="3909960" y="2363760"/>
            <a:ext cx="3962160" cy="294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200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1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</a:rPr>
              <a:t>Air Traffic Control (ATC) - Radar Display</a:t>
            </a:r>
            <a:br>
              <a:rPr sz="3000"/>
            </a:br>
            <a:r>
              <a:rPr b="0" lang="en-US" sz="3000" spc="-1" strike="noStrike">
                <a:solidFill>
                  <a:schemeClr val="lt1"/>
                </a:solidFill>
                <a:latin typeface="Calibri Light"/>
              </a:rPr>
              <a:t>Track Label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2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203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pic>
        <p:nvPicPr>
          <p:cNvPr id="204" name="Picture 11" descr="A picture containing text, sky, outdoor, tower&#10;&#10;Description automatically generated"/>
          <p:cNvPicPr/>
          <p:nvPr/>
        </p:nvPicPr>
        <p:blipFill>
          <a:blip r:embed="rId1"/>
          <a:stretch/>
        </p:blipFill>
        <p:spPr>
          <a:xfrm>
            <a:off x="433800" y="4124160"/>
            <a:ext cx="2139120" cy="2329560"/>
          </a:xfrm>
          <a:prstGeom prst="rect">
            <a:avLst/>
          </a:prstGeom>
          <a:ln w="0">
            <a:noFill/>
          </a:ln>
        </p:spPr>
      </p:pic>
      <p:sp>
        <p:nvSpPr>
          <p:cNvPr id="205" name="PlaceHolder 1"/>
          <p:cNvSpPr>
            <a:spLocks noGrp="1"/>
          </p:cNvSpPr>
          <p:nvPr>
            <p:ph type="ftr" idx="56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ldNum" idx="57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D4AF799A-A587-44E5-92FA-6F68E53D1F2C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14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07" name="Picture 18" descr=""/>
          <p:cNvPicPr/>
          <p:nvPr/>
        </p:nvPicPr>
        <p:blipFill>
          <a:blip r:embed="rId2"/>
          <a:stretch/>
        </p:blipFill>
        <p:spPr>
          <a:xfrm>
            <a:off x="2668320" y="1954080"/>
            <a:ext cx="2067120" cy="1396440"/>
          </a:xfrm>
          <a:prstGeom prst="rect">
            <a:avLst/>
          </a:prstGeom>
          <a:ln w="0">
            <a:noFill/>
          </a:ln>
        </p:spPr>
      </p:pic>
      <p:pic>
        <p:nvPicPr>
          <p:cNvPr id="208" name="Picture 26" descr=""/>
          <p:cNvPicPr/>
          <p:nvPr/>
        </p:nvPicPr>
        <p:blipFill>
          <a:blip r:embed="rId3"/>
          <a:stretch/>
        </p:blipFill>
        <p:spPr>
          <a:xfrm>
            <a:off x="4847040" y="4050720"/>
            <a:ext cx="2268360" cy="2472120"/>
          </a:xfrm>
          <a:prstGeom prst="rect">
            <a:avLst/>
          </a:prstGeom>
          <a:ln w="0">
            <a:noFill/>
          </a:ln>
        </p:spPr>
      </p:pic>
      <p:pic>
        <p:nvPicPr>
          <p:cNvPr id="209" name="Picture 29" descr=""/>
          <p:cNvPicPr/>
          <p:nvPr/>
        </p:nvPicPr>
        <p:blipFill>
          <a:blip r:embed="rId4"/>
          <a:stretch/>
        </p:blipFill>
        <p:spPr>
          <a:xfrm>
            <a:off x="8606160" y="4329720"/>
            <a:ext cx="3418560" cy="1922040"/>
          </a:xfrm>
          <a:prstGeom prst="rect">
            <a:avLst/>
          </a:prstGeom>
          <a:ln w="0">
            <a:noFill/>
          </a:ln>
        </p:spPr>
      </p:pic>
      <p:sp>
        <p:nvSpPr>
          <p:cNvPr id="210" name="Arrow: Left-Right 31"/>
          <p:cNvSpPr/>
          <p:nvPr/>
        </p:nvSpPr>
        <p:spPr>
          <a:xfrm rot="18840000">
            <a:off x="1964160" y="3272040"/>
            <a:ext cx="1221840" cy="4885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1" name="Arrow: Right 32"/>
          <p:cNvSpPr/>
          <p:nvPr/>
        </p:nvSpPr>
        <p:spPr>
          <a:xfrm>
            <a:off x="2571480" y="5039640"/>
            <a:ext cx="2271240" cy="48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2" name="Arrow: Right 33"/>
          <p:cNvSpPr/>
          <p:nvPr/>
        </p:nvSpPr>
        <p:spPr>
          <a:xfrm>
            <a:off x="7114680" y="5039640"/>
            <a:ext cx="1494720" cy="48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3" name="TextBox 34"/>
          <p:cNvSpPr/>
          <p:nvPr/>
        </p:nvSpPr>
        <p:spPr>
          <a:xfrm>
            <a:off x="4606560" y="3643560"/>
            <a:ext cx="27428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Data processors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</a:rPr>
              <a:t>Air Traffic Control (ATC) - Radar Display</a:t>
            </a:r>
            <a:br>
              <a:rPr sz="3000"/>
            </a:br>
            <a:r>
              <a:rPr b="0" lang="en-US" sz="3000" spc="-1" strike="noStrike">
                <a:solidFill>
                  <a:schemeClr val="lt1"/>
                </a:solidFill>
                <a:latin typeface="Calibri Light"/>
              </a:rPr>
              <a:t>Track Label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  <a:ea typeface="Calibri Light"/>
              </a:rPr>
              <a:t>External Interfaces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Data Sources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ftr" idx="58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sldNum" idx="59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ABCDFA0B-D44D-4277-8438-1924EC21E367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15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220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1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2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223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224" name="PlaceHolder 1"/>
          <p:cNvSpPr>
            <a:spLocks noGrp="1"/>
          </p:cNvSpPr>
          <p:nvPr>
            <p:ph type="ftr" idx="60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ldNum" idx="61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12868CCE-7595-4DA7-AACD-D4C9C6E32EC4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16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26" name="Picture 26" descr=""/>
          <p:cNvPicPr/>
          <p:nvPr/>
        </p:nvPicPr>
        <p:blipFill>
          <a:blip r:embed="rId1"/>
          <a:stretch/>
        </p:blipFill>
        <p:spPr>
          <a:xfrm>
            <a:off x="4268160" y="4078800"/>
            <a:ext cx="1082880" cy="1216440"/>
          </a:xfrm>
          <a:prstGeom prst="rect">
            <a:avLst/>
          </a:prstGeom>
          <a:ln w="0">
            <a:noFill/>
          </a:ln>
        </p:spPr>
      </p:pic>
      <p:pic>
        <p:nvPicPr>
          <p:cNvPr id="227" name="Picture 29" descr=""/>
          <p:cNvPicPr/>
          <p:nvPr/>
        </p:nvPicPr>
        <p:blipFill>
          <a:blip r:embed="rId2"/>
          <a:stretch/>
        </p:blipFill>
        <p:spPr>
          <a:xfrm>
            <a:off x="9452880" y="4005000"/>
            <a:ext cx="2416680" cy="13575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34"/>
          <p:cNvSpPr/>
          <p:nvPr/>
        </p:nvSpPr>
        <p:spPr>
          <a:xfrm>
            <a:off x="4127040" y="5294520"/>
            <a:ext cx="13741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Data processors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Picture 5" descr="Table&#10;&#10;Description automatically generated"/>
          <p:cNvPicPr/>
          <p:nvPr/>
        </p:nvPicPr>
        <p:blipFill>
          <a:blip r:embed="rId3"/>
          <a:stretch/>
        </p:blipFill>
        <p:spPr>
          <a:xfrm>
            <a:off x="6220080" y="2129400"/>
            <a:ext cx="1825560" cy="1470240"/>
          </a:xfrm>
          <a:prstGeom prst="rect">
            <a:avLst/>
          </a:prstGeom>
          <a:ln w="0">
            <a:noFill/>
          </a:ln>
        </p:spPr>
      </p:pic>
      <p:sp>
        <p:nvSpPr>
          <p:cNvPr id="230" name="TextBox 8"/>
          <p:cNvSpPr/>
          <p:nvPr/>
        </p:nvSpPr>
        <p:spPr>
          <a:xfrm>
            <a:off x="-156240" y="359712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Secondary Radars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Picture 11" descr="A picture containing text, sky, outdoor, tower&#10;&#10;Description automatically generated"/>
          <p:cNvPicPr/>
          <p:nvPr/>
        </p:nvPicPr>
        <p:blipFill>
          <a:blip r:embed="rId4"/>
          <a:stretch/>
        </p:blipFill>
        <p:spPr>
          <a:xfrm>
            <a:off x="2691720" y="2275560"/>
            <a:ext cx="1094760" cy="11581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11"/>
          <p:cNvSpPr/>
          <p:nvPr/>
        </p:nvSpPr>
        <p:spPr>
          <a:xfrm>
            <a:off x="2200320" y="349848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Primary Radars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Box 12"/>
          <p:cNvSpPr/>
          <p:nvPr/>
        </p:nvSpPr>
        <p:spPr>
          <a:xfrm>
            <a:off x="6094800" y="363960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Flight Plans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Box 14"/>
          <p:cNvSpPr/>
          <p:nvPr/>
        </p:nvSpPr>
        <p:spPr>
          <a:xfrm>
            <a:off x="168120" y="5883120"/>
            <a:ext cx="13176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ADSB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Picture 20" descr="A picture containing sky, outdoor, grass&#10;&#10;Description automatically generated"/>
          <p:cNvPicPr/>
          <p:nvPr/>
        </p:nvPicPr>
        <p:blipFill>
          <a:blip r:embed="rId5"/>
          <a:srcRect l="0" t="0" r="48909" b="-660"/>
          <a:stretch/>
        </p:blipFill>
        <p:spPr>
          <a:xfrm>
            <a:off x="110160" y="4348080"/>
            <a:ext cx="1321920" cy="1544400"/>
          </a:xfrm>
          <a:prstGeom prst="rect">
            <a:avLst/>
          </a:prstGeom>
          <a:ln w="0">
            <a:noFill/>
          </a:ln>
        </p:spPr>
      </p:pic>
      <p:pic>
        <p:nvPicPr>
          <p:cNvPr id="236" name="Picture 36" descr="Diagram, schematic&#10;&#10;Description automatically generated"/>
          <p:cNvPicPr/>
          <p:nvPr/>
        </p:nvPicPr>
        <p:blipFill>
          <a:blip r:embed="rId6"/>
          <a:stretch/>
        </p:blipFill>
        <p:spPr>
          <a:xfrm>
            <a:off x="2198520" y="5050800"/>
            <a:ext cx="1275120" cy="146916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7" name="TextBox 2"/>
          <p:cNvSpPr/>
          <p:nvPr/>
        </p:nvSpPr>
        <p:spPr>
          <a:xfrm>
            <a:off x="2313000" y="6560640"/>
            <a:ext cx="10494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WAM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Picture 39" descr=""/>
          <p:cNvPicPr/>
          <p:nvPr/>
        </p:nvPicPr>
        <p:blipFill>
          <a:blip r:embed="rId7"/>
          <a:stretch/>
        </p:blipFill>
        <p:spPr>
          <a:xfrm>
            <a:off x="5937840" y="5193720"/>
            <a:ext cx="2742840" cy="1324080"/>
          </a:xfrm>
          <a:prstGeom prst="rect">
            <a:avLst/>
          </a:prstGeom>
          <a:ln w="0">
            <a:noFill/>
          </a:ln>
        </p:spPr>
      </p:pic>
      <p:sp>
        <p:nvSpPr>
          <p:cNvPr id="239" name="TextBox 41"/>
          <p:cNvSpPr/>
          <p:nvPr/>
        </p:nvSpPr>
        <p:spPr>
          <a:xfrm>
            <a:off x="6334920" y="612324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Meteo data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0" name="Straight Arrow Connector 42"/>
          <p:cNvCxnSpPr/>
          <p:nvPr/>
        </p:nvCxnSpPr>
        <p:spPr>
          <a:xfrm>
            <a:off x="3765240" y="3412440"/>
            <a:ext cx="449280" cy="59040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241" name="Straight Arrow Connector 43"/>
          <p:cNvCxnSpPr/>
          <p:nvPr/>
        </p:nvCxnSpPr>
        <p:spPr>
          <a:xfrm>
            <a:off x="1690920" y="3709080"/>
            <a:ext cx="2565720" cy="90036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242" name="Straight Arrow Connector 44"/>
          <p:cNvCxnSpPr/>
          <p:nvPr/>
        </p:nvCxnSpPr>
        <p:spPr>
          <a:xfrm flipV="1">
            <a:off x="1479240" y="4877280"/>
            <a:ext cx="2650680" cy="3132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243" name="Straight Arrow Connector 45"/>
          <p:cNvCxnSpPr/>
          <p:nvPr/>
        </p:nvCxnSpPr>
        <p:spPr>
          <a:xfrm flipV="1">
            <a:off x="3511440" y="5371200"/>
            <a:ext cx="773640" cy="55368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244" name="Straight Arrow Connector 46"/>
          <p:cNvCxnSpPr/>
          <p:nvPr/>
        </p:nvCxnSpPr>
        <p:spPr>
          <a:xfrm flipH="1">
            <a:off x="5385240" y="3709080"/>
            <a:ext cx="1132200" cy="70308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245" name="Straight Arrow Connector 47"/>
          <p:cNvCxnSpPr/>
          <p:nvPr/>
        </p:nvCxnSpPr>
        <p:spPr>
          <a:xfrm flipH="1" flipV="1">
            <a:off x="5385240" y="5159520"/>
            <a:ext cx="906480" cy="45468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246" name="Straight Arrow Connector 49"/>
          <p:cNvCxnSpPr/>
          <p:nvPr/>
        </p:nvCxnSpPr>
        <p:spPr>
          <a:xfrm flipV="1">
            <a:off x="5360040" y="4708080"/>
            <a:ext cx="4089600" cy="3132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pic>
        <p:nvPicPr>
          <p:cNvPr id="247" name="Picture 51" descr="A picture containing text, sky, outdoor, tower&#10;&#10;Description automatically generated"/>
          <p:cNvPicPr/>
          <p:nvPr/>
        </p:nvPicPr>
        <p:blipFill>
          <a:blip r:embed="rId8"/>
          <a:stretch/>
        </p:blipFill>
        <p:spPr>
          <a:xfrm>
            <a:off x="-2880" y="2273400"/>
            <a:ext cx="1755000" cy="1309320"/>
          </a:xfrm>
          <a:prstGeom prst="rect">
            <a:avLst/>
          </a:prstGeom>
          <a:ln w="0">
            <a:noFill/>
          </a:ln>
        </p:spPr>
      </p:pic>
      <p:grpSp>
        <p:nvGrpSpPr>
          <p:cNvPr id="248" name="Group 55"/>
          <p:cNvGrpSpPr/>
          <p:nvPr/>
        </p:nvGrpSpPr>
        <p:grpSpPr>
          <a:xfrm>
            <a:off x="2160" y="2202840"/>
            <a:ext cx="5487120" cy="4670280"/>
            <a:chOff x="2160" y="2202840"/>
            <a:chExt cx="5487120" cy="4670280"/>
          </a:xfrm>
        </p:grpSpPr>
        <p:sp>
          <p:nvSpPr>
            <p:cNvPr id="249" name="Rectangle 53"/>
            <p:cNvSpPr/>
            <p:nvPr/>
          </p:nvSpPr>
          <p:spPr>
            <a:xfrm>
              <a:off x="2160" y="2202840"/>
              <a:ext cx="3979800" cy="46702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50" name="TextBox 54"/>
            <p:cNvSpPr/>
            <p:nvPr/>
          </p:nvSpPr>
          <p:spPr>
            <a:xfrm>
              <a:off x="4044600" y="2390760"/>
              <a:ext cx="144468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0000"/>
                  </a:solidFill>
                  <a:latin typeface="Calibri"/>
                </a:rPr>
                <a:t>Sensors</a:t>
              </a:r>
              <a:endParaRPr b="0" lang="en-GB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252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Sensors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4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255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256" name="TextBox 8"/>
          <p:cNvSpPr/>
          <p:nvPr/>
        </p:nvSpPr>
        <p:spPr>
          <a:xfrm>
            <a:off x="3823200" y="568584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Secondary Radars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Picture 11" descr="A picture containing text, sky, outdoor, tower&#10;&#10;Description automatically generated"/>
          <p:cNvPicPr/>
          <p:nvPr/>
        </p:nvPicPr>
        <p:blipFill>
          <a:blip r:embed="rId1"/>
          <a:stretch/>
        </p:blipFill>
        <p:spPr>
          <a:xfrm>
            <a:off x="165960" y="2741040"/>
            <a:ext cx="2760120" cy="2936160"/>
          </a:xfrm>
          <a:prstGeom prst="rect">
            <a:avLst/>
          </a:prstGeom>
          <a:ln w="0">
            <a:noFill/>
          </a:ln>
        </p:spPr>
      </p:pic>
      <p:sp>
        <p:nvSpPr>
          <p:cNvPr id="258" name="TextBox 11"/>
          <p:cNvSpPr/>
          <p:nvPr/>
        </p:nvSpPr>
        <p:spPr>
          <a:xfrm>
            <a:off x="422280" y="568584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Primary Radars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Box 14"/>
          <p:cNvSpPr/>
          <p:nvPr/>
        </p:nvSpPr>
        <p:spPr>
          <a:xfrm>
            <a:off x="6842880" y="5685840"/>
            <a:ext cx="23619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ADSB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Picture 20" descr="A picture containing sky, outdoor, grass&#10;&#10;Description automatically generated"/>
          <p:cNvPicPr/>
          <p:nvPr/>
        </p:nvPicPr>
        <p:blipFill>
          <a:blip r:embed="rId2"/>
          <a:srcRect l="0" t="0" r="48909" b="-660"/>
          <a:stretch/>
        </p:blipFill>
        <p:spPr>
          <a:xfrm>
            <a:off x="6968160" y="2739240"/>
            <a:ext cx="2394360" cy="2814120"/>
          </a:xfrm>
          <a:prstGeom prst="rect">
            <a:avLst/>
          </a:prstGeom>
          <a:ln w="0">
            <a:noFill/>
          </a:ln>
        </p:spPr>
      </p:pic>
      <p:pic>
        <p:nvPicPr>
          <p:cNvPr id="261" name="Picture 36" descr="Diagram, schematic&#10;&#10;Description automatically generated"/>
          <p:cNvPicPr/>
          <p:nvPr/>
        </p:nvPicPr>
        <p:blipFill>
          <a:blip r:embed="rId3"/>
          <a:stretch/>
        </p:blipFill>
        <p:spPr>
          <a:xfrm>
            <a:off x="9677520" y="2778840"/>
            <a:ext cx="2305440" cy="265464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2" name="TextBox 2"/>
          <p:cNvSpPr/>
          <p:nvPr/>
        </p:nvSpPr>
        <p:spPr>
          <a:xfrm>
            <a:off x="10299960" y="5685840"/>
            <a:ext cx="10494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WAM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Picture 51" descr="A picture containing text, sky, outdoor, tower&#10;&#10;Description automatically generated"/>
          <p:cNvPicPr/>
          <p:nvPr/>
        </p:nvPicPr>
        <p:blipFill>
          <a:blip r:embed="rId4"/>
          <a:stretch/>
        </p:blipFill>
        <p:spPr>
          <a:xfrm>
            <a:off x="3242880" y="2738880"/>
            <a:ext cx="3335400" cy="2790720"/>
          </a:xfrm>
          <a:prstGeom prst="rect">
            <a:avLst/>
          </a:prstGeom>
          <a:ln w="0">
            <a:noFill/>
          </a:ln>
        </p:spPr>
      </p:pic>
      <p:sp>
        <p:nvSpPr>
          <p:cNvPr id="264" name="PlaceHolder 1"/>
          <p:cNvSpPr>
            <a:spLocks noGrp="1"/>
          </p:cNvSpPr>
          <p:nvPr>
            <p:ph type="ftr" idx="62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ldNum" idx="63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7763AD90-372D-4173-A901-7CCC93CE9479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17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267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8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Sensors - </a:t>
            </a:r>
            <a:r>
              <a:rPr b="0" lang="en-US" sz="3000" spc="-1" strike="noStrike">
                <a:solidFill>
                  <a:srgbClr val="92d050"/>
                </a:solidFill>
                <a:latin typeface="Calibri Light"/>
                <a:ea typeface="Calibri Light"/>
              </a:rPr>
              <a:t>Coverage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9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270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271" name="PlaceHolder 1"/>
          <p:cNvSpPr>
            <a:spLocks noGrp="1"/>
          </p:cNvSpPr>
          <p:nvPr>
            <p:ph type="ftr" idx="64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ldNum" idx="65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9B826A1C-8149-476A-AEA3-8BDE2B355089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18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73" name="Picture 2" descr="Radar Basics - Radar Coverage"/>
          <p:cNvPicPr/>
          <p:nvPr/>
        </p:nvPicPr>
        <p:blipFill>
          <a:blip r:embed="rId1"/>
          <a:stretch/>
        </p:blipFill>
        <p:spPr>
          <a:xfrm>
            <a:off x="7341120" y="2273040"/>
            <a:ext cx="4324320" cy="429552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3" descr="Case Study: Modeling the Effect of Vegetation on Radar - Softwright, LLC"/>
          <p:cNvPicPr/>
          <p:nvPr/>
        </p:nvPicPr>
        <p:blipFill>
          <a:blip r:embed="rId2"/>
          <a:stretch/>
        </p:blipFill>
        <p:spPr>
          <a:xfrm>
            <a:off x="612360" y="2570760"/>
            <a:ext cx="6322680" cy="370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276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7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– Sensors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Primary Radar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8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279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pic>
        <p:nvPicPr>
          <p:cNvPr id="280" name="Picture 11" descr="A picture containing text, sky, outdoor, tower&#10;&#10;Description automatically generated"/>
          <p:cNvPicPr/>
          <p:nvPr/>
        </p:nvPicPr>
        <p:blipFill>
          <a:blip r:embed="rId1"/>
          <a:stretch/>
        </p:blipFill>
        <p:spPr>
          <a:xfrm>
            <a:off x="546840" y="2430720"/>
            <a:ext cx="4015800" cy="4290840"/>
          </a:xfrm>
          <a:prstGeom prst="rect">
            <a:avLst/>
          </a:prstGeom>
          <a:ln w="0">
            <a:noFill/>
          </a:ln>
        </p:spPr>
      </p:pic>
      <p:pic>
        <p:nvPicPr>
          <p:cNvPr id="281" name="Picture 2" descr="PPT - PRINCIPLES OF RADAR PowerPoint Presentation, free download - ID ..."/>
          <p:cNvPicPr/>
          <p:nvPr/>
        </p:nvPicPr>
        <p:blipFill>
          <a:blip r:embed="rId2"/>
          <a:srcRect l="0" t="15787" r="273" b="349"/>
          <a:stretch/>
        </p:blipFill>
        <p:spPr>
          <a:xfrm>
            <a:off x="4837320" y="2426040"/>
            <a:ext cx="6933960" cy="429372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ftr" idx="66"/>
          </p:nvPr>
        </p:nvSpPr>
        <p:spPr>
          <a:xfrm>
            <a:off x="4038480" y="663732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ldNum" idx="67"/>
          </p:nvPr>
        </p:nvSpPr>
        <p:spPr>
          <a:xfrm>
            <a:off x="8610480" y="663732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E0C34E90-7656-44AC-8CEA-40FA7890D277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19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81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2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5400" spc="-1" strike="noStrike">
                <a:solidFill>
                  <a:schemeClr val="lt1"/>
                </a:solidFill>
                <a:latin typeface="Calibri Light"/>
              </a:rPr>
              <a:t>Objectives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3" name="Straight Connector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84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85" name="PlaceHolder 1"/>
          <p:cNvSpPr>
            <a:spLocks noGrp="1"/>
          </p:cNvSpPr>
          <p:nvPr>
            <p:ph type="ftr" idx="34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35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5271E254-F348-4095-A084-79B5E12AFB81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2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87" name="Group 9"/>
          <p:cNvGrpSpPr/>
          <p:nvPr/>
        </p:nvGrpSpPr>
        <p:grpSpPr>
          <a:xfrm>
            <a:off x="915480" y="1694160"/>
            <a:ext cx="4170240" cy="2004840"/>
            <a:chOff x="915480" y="1694160"/>
            <a:chExt cx="4170240" cy="2004840"/>
          </a:xfrm>
        </p:grpSpPr>
        <p:pic>
          <p:nvPicPr>
            <p:cNvPr id="88" name="Picture 3" descr=""/>
            <p:cNvPicPr/>
            <p:nvPr/>
          </p:nvPicPr>
          <p:blipFill>
            <a:blip r:embed="rId1"/>
            <a:stretch/>
          </p:blipFill>
          <p:spPr>
            <a:xfrm>
              <a:off x="1015560" y="1802520"/>
              <a:ext cx="1263240" cy="1787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Picture 6" descr=""/>
            <p:cNvPicPr/>
            <p:nvPr/>
          </p:nvPicPr>
          <p:blipFill>
            <a:blip r:embed="rId2"/>
            <a:stretch/>
          </p:blipFill>
          <p:spPr>
            <a:xfrm>
              <a:off x="2587320" y="1828440"/>
              <a:ext cx="2392200" cy="17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" name="Rectangle 8"/>
            <p:cNvSpPr/>
            <p:nvPr/>
          </p:nvSpPr>
          <p:spPr>
            <a:xfrm>
              <a:off x="915480" y="1694160"/>
              <a:ext cx="4170240" cy="200484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91" name="Group 10"/>
          <p:cNvGrpSpPr/>
          <p:nvPr/>
        </p:nvGrpSpPr>
        <p:grpSpPr>
          <a:xfrm>
            <a:off x="6922800" y="1709640"/>
            <a:ext cx="4114440" cy="1978200"/>
            <a:chOff x="6922800" y="1709640"/>
            <a:chExt cx="4114440" cy="1978200"/>
          </a:xfrm>
        </p:grpSpPr>
        <p:pic>
          <p:nvPicPr>
            <p:cNvPr id="92" name="Picture 12" descr=""/>
            <p:cNvPicPr/>
            <p:nvPr/>
          </p:nvPicPr>
          <p:blipFill>
            <a:blip r:embed="rId3"/>
            <a:stretch/>
          </p:blipFill>
          <p:spPr>
            <a:xfrm>
              <a:off x="6999840" y="1994040"/>
              <a:ext cx="2128320" cy="1418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3" name="Picture 13" descr=""/>
            <p:cNvPicPr/>
            <p:nvPr/>
          </p:nvPicPr>
          <p:blipFill>
            <a:blip r:embed="rId4"/>
            <a:stretch/>
          </p:blipFill>
          <p:spPr>
            <a:xfrm>
              <a:off x="9341280" y="1829880"/>
              <a:ext cx="1595880" cy="173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4" name="Rectangle 14"/>
            <p:cNvSpPr/>
            <p:nvPr/>
          </p:nvSpPr>
          <p:spPr>
            <a:xfrm>
              <a:off x="6922800" y="1709640"/>
              <a:ext cx="4114440" cy="19782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pic>
        <p:nvPicPr>
          <p:cNvPr id="95" name="Picture 19" descr=""/>
          <p:cNvPicPr/>
          <p:nvPr/>
        </p:nvPicPr>
        <p:blipFill>
          <a:blip r:embed="rId5"/>
          <a:stretch/>
        </p:blipFill>
        <p:spPr>
          <a:xfrm>
            <a:off x="10263960" y="4482000"/>
            <a:ext cx="1546560" cy="217080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24" descr=""/>
          <p:cNvPicPr/>
          <p:nvPr/>
        </p:nvPicPr>
        <p:blipFill>
          <a:blip r:embed="rId6"/>
          <a:stretch/>
        </p:blipFill>
        <p:spPr>
          <a:xfrm>
            <a:off x="2790720" y="4500720"/>
            <a:ext cx="2255040" cy="2147040"/>
          </a:xfrm>
          <a:prstGeom prst="rect">
            <a:avLst/>
          </a:prstGeom>
          <a:ln w="0">
            <a:noFill/>
          </a:ln>
        </p:spPr>
      </p:pic>
      <p:sp>
        <p:nvSpPr>
          <p:cNvPr id="97" name="TextBox 25"/>
          <p:cNvSpPr/>
          <p:nvPr/>
        </p:nvSpPr>
        <p:spPr>
          <a:xfrm>
            <a:off x="1353960" y="3688200"/>
            <a:ext cx="29044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Calibri"/>
              </a:rPr>
              <a:t>Education VS Work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26"/>
          <p:cNvSpPr/>
          <p:nvPr/>
        </p:nvSpPr>
        <p:spPr>
          <a:xfrm>
            <a:off x="7523280" y="3696840"/>
            <a:ext cx="22050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Calibri"/>
              </a:rPr>
              <a:t>Air Navigation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27"/>
          <p:cNvSpPr/>
          <p:nvPr/>
        </p:nvSpPr>
        <p:spPr>
          <a:xfrm>
            <a:off x="637560" y="5475240"/>
            <a:ext cx="22507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Calibri"/>
              </a:rPr>
              <a:t>Network Hints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28"/>
          <p:cNvSpPr/>
          <p:nvPr/>
        </p:nvSpPr>
        <p:spPr>
          <a:xfrm>
            <a:off x="8461800" y="5441400"/>
            <a:ext cx="17859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Calibri"/>
              </a:rPr>
              <a:t>Linux </a:t>
            </a:r>
            <a:r>
              <a:rPr b="0" lang="ar-EG" sz="2800" spc="-1" strike="noStrike">
                <a:solidFill>
                  <a:schemeClr val="dk1"/>
                </a:solidFill>
                <a:latin typeface="Calibri"/>
              </a:rPr>
              <a:t>شوية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285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6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– Sensors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Secondary Radar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7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288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pic>
        <p:nvPicPr>
          <p:cNvPr id="289" name="Picture 51" descr="A picture containing text, sky, outdoor, tower&#10;&#10;Description automatically generated"/>
          <p:cNvPicPr/>
          <p:nvPr/>
        </p:nvPicPr>
        <p:blipFill>
          <a:blip r:embed="rId1"/>
          <a:stretch/>
        </p:blipFill>
        <p:spPr>
          <a:xfrm>
            <a:off x="166680" y="2342520"/>
            <a:ext cx="5190120" cy="434340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5" descr="Important Questions For AAI ATC Interview | Article 2/5"/>
          <p:cNvPicPr/>
          <p:nvPr/>
        </p:nvPicPr>
        <p:blipFill>
          <a:blip r:embed="rId2"/>
          <a:srcRect l="5306" t="4170" r="7577" b="5816"/>
          <a:stretch/>
        </p:blipFill>
        <p:spPr>
          <a:xfrm>
            <a:off x="5472000" y="2313000"/>
            <a:ext cx="6610680" cy="4352760"/>
          </a:xfrm>
          <a:prstGeom prst="rect">
            <a:avLst/>
          </a:prstGeom>
          <a:ln w="0">
            <a:noFill/>
          </a:ln>
        </p:spPr>
      </p:pic>
      <p:sp>
        <p:nvSpPr>
          <p:cNvPr id="291" name="PlaceHolder 1"/>
          <p:cNvSpPr>
            <a:spLocks noGrp="1"/>
          </p:cNvSpPr>
          <p:nvPr>
            <p:ph type="ftr" idx="68"/>
          </p:nvPr>
        </p:nvSpPr>
        <p:spPr>
          <a:xfrm>
            <a:off x="4038480" y="663732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ldNum" idx="69"/>
          </p:nvPr>
        </p:nvSpPr>
        <p:spPr>
          <a:xfrm>
            <a:off x="8610480" y="663732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07A8F76F-A017-4DC6-8A1C-C49223E3014A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20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294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5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– Sensors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90000"/>
              </a:lnSpc>
            </a:pPr>
            <a:r>
              <a:rPr b="0" lang="en-US" sz="32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Automatic Dependent Surveillance–Broadcast (ADS-B)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6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297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298" name="PlaceHolder 1"/>
          <p:cNvSpPr>
            <a:spLocks noGrp="1"/>
          </p:cNvSpPr>
          <p:nvPr>
            <p:ph type="ftr" idx="70"/>
          </p:nvPr>
        </p:nvSpPr>
        <p:spPr>
          <a:xfrm>
            <a:off x="4038480" y="663732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ldNum" idx="71"/>
          </p:nvPr>
        </p:nvSpPr>
        <p:spPr>
          <a:xfrm>
            <a:off x="8610480" y="663732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682509FC-1E1B-4BD9-B455-951288ADDA5C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21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00" name="Picture 18" descr="Diagram, schematic&#10;&#10;Description automatically generated"/>
          <p:cNvPicPr/>
          <p:nvPr/>
        </p:nvPicPr>
        <p:blipFill>
          <a:blip r:embed="rId1"/>
          <a:stretch/>
        </p:blipFill>
        <p:spPr>
          <a:xfrm>
            <a:off x="2202120" y="2274840"/>
            <a:ext cx="7787520" cy="442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" descr=""/>
          <p:cNvPicPr/>
          <p:nvPr/>
        </p:nvPicPr>
        <p:blipFill>
          <a:blip r:embed="rId1"/>
          <a:stretch/>
        </p:blipFill>
        <p:spPr>
          <a:xfrm>
            <a:off x="123480" y="2441880"/>
            <a:ext cx="11930040" cy="3958200"/>
          </a:xfrm>
          <a:prstGeom prst="rect">
            <a:avLst/>
          </a:prstGeom>
          <a:ln w="0">
            <a:noFill/>
          </a:ln>
        </p:spPr>
      </p:pic>
      <p:cxnSp>
        <p:nvCxnSpPr>
          <p:cNvPr id="302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303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4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– Sensors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90000"/>
              </a:lnSpc>
            </a:pPr>
            <a:r>
              <a:rPr b="0" lang="en-US" sz="32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Wide-Area Multi-lateration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5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306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307" name="PlaceHolder 1"/>
          <p:cNvSpPr>
            <a:spLocks noGrp="1"/>
          </p:cNvSpPr>
          <p:nvPr>
            <p:ph type="ftr" idx="72"/>
          </p:nvPr>
        </p:nvSpPr>
        <p:spPr>
          <a:xfrm>
            <a:off x="4038480" y="65656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ldNum" idx="73"/>
          </p:nvPr>
        </p:nvSpPr>
        <p:spPr>
          <a:xfrm>
            <a:off x="8610480" y="65656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3AF58673-548A-433E-A18D-2FD9C1BDAF04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22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309" name="Group 11"/>
          <p:cNvGrpSpPr/>
          <p:nvPr/>
        </p:nvGrpSpPr>
        <p:grpSpPr>
          <a:xfrm>
            <a:off x="1434600" y="3863160"/>
            <a:ext cx="7303680" cy="1230480"/>
            <a:chOff x="1434600" y="3863160"/>
            <a:chExt cx="7303680" cy="1230480"/>
          </a:xfrm>
        </p:grpSpPr>
        <p:cxnSp>
          <p:nvCxnSpPr>
            <p:cNvPr id="310" name="Straight Arrow Connector 5"/>
            <p:cNvCxnSpPr/>
            <p:nvPr/>
          </p:nvCxnSpPr>
          <p:spPr>
            <a:xfrm flipH="1">
              <a:off x="1434600" y="3978000"/>
              <a:ext cx="2248920" cy="105840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dash"/>
              <a:headEnd len="med" type="triangle" w="med"/>
              <a:tailEnd len="med" type="triangle" w="med"/>
            </a:ln>
          </p:spPr>
        </p:cxnSp>
        <p:cxnSp>
          <p:nvCxnSpPr>
            <p:cNvPr id="311" name="Straight Arrow Connector 8"/>
            <p:cNvCxnSpPr/>
            <p:nvPr/>
          </p:nvCxnSpPr>
          <p:spPr>
            <a:xfrm>
              <a:off x="3769560" y="4078800"/>
              <a:ext cx="9000" cy="95760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dash"/>
              <a:headEnd len="med" type="triangle" w="med"/>
              <a:tailEnd len="med" type="triangle" w="med"/>
            </a:ln>
          </p:spPr>
        </p:cxnSp>
        <p:cxnSp>
          <p:nvCxnSpPr>
            <p:cNvPr id="312" name="Straight Arrow Connector 9"/>
            <p:cNvCxnSpPr/>
            <p:nvPr/>
          </p:nvCxnSpPr>
          <p:spPr>
            <a:xfrm>
              <a:off x="3812760" y="3978000"/>
              <a:ext cx="2568240" cy="111600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dash"/>
              <a:headEnd len="med" type="triangle" w="med"/>
              <a:tailEnd len="med" type="triangle" w="med"/>
            </a:ln>
          </p:spPr>
        </p:cxnSp>
        <p:cxnSp>
          <p:nvCxnSpPr>
            <p:cNvPr id="313" name="Straight Arrow Connector 10"/>
            <p:cNvCxnSpPr/>
            <p:nvPr/>
          </p:nvCxnSpPr>
          <p:spPr>
            <a:xfrm>
              <a:off x="3870360" y="3863160"/>
              <a:ext cx="4868280" cy="123084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dash"/>
              <a:headEnd len="med" type="triangle" w="med"/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2" dur="indefinite" restart="never" nodeType="tmRoot">
          <p:childTnLst>
            <p:seq>
              <p:cTn id="113" dur="indefinite" nodeType="mainSeq">
                <p:childTnLst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315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6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Sensors (Summary)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7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318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319" name="TextBox 8"/>
          <p:cNvSpPr/>
          <p:nvPr/>
        </p:nvSpPr>
        <p:spPr>
          <a:xfrm>
            <a:off x="3823200" y="478512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Secondary Radars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Picture 11" descr="A picture containing text, sky, outdoor, tower&#10;&#10;Description automatically generated"/>
          <p:cNvPicPr/>
          <p:nvPr/>
        </p:nvPicPr>
        <p:blipFill>
          <a:blip r:embed="rId1"/>
          <a:stretch/>
        </p:blipFill>
        <p:spPr>
          <a:xfrm>
            <a:off x="165960" y="2339280"/>
            <a:ext cx="2358360" cy="2520720"/>
          </a:xfrm>
          <a:prstGeom prst="rect">
            <a:avLst/>
          </a:prstGeom>
          <a:ln w="0">
            <a:noFill/>
          </a:ln>
        </p:spPr>
      </p:pic>
      <p:sp>
        <p:nvSpPr>
          <p:cNvPr id="321" name="TextBox 11"/>
          <p:cNvSpPr/>
          <p:nvPr/>
        </p:nvSpPr>
        <p:spPr>
          <a:xfrm>
            <a:off x="422280" y="481284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Primary Radars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extBox 14"/>
          <p:cNvSpPr/>
          <p:nvPr/>
        </p:nvSpPr>
        <p:spPr>
          <a:xfrm>
            <a:off x="6842880" y="4785120"/>
            <a:ext cx="23619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ADSB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3" name="Picture 20" descr="A picture containing sky, outdoor, grass&#10;&#10;Description automatically generated"/>
          <p:cNvPicPr/>
          <p:nvPr/>
        </p:nvPicPr>
        <p:blipFill>
          <a:blip r:embed="rId2"/>
          <a:srcRect l="0" t="0" r="48909" b="-660"/>
          <a:stretch/>
        </p:blipFill>
        <p:spPr>
          <a:xfrm>
            <a:off x="6968160" y="2337480"/>
            <a:ext cx="2130840" cy="2523240"/>
          </a:xfrm>
          <a:prstGeom prst="rect">
            <a:avLst/>
          </a:prstGeom>
          <a:ln w="0">
            <a:noFill/>
          </a:ln>
        </p:spPr>
      </p:pic>
      <p:pic>
        <p:nvPicPr>
          <p:cNvPr id="324" name="Picture 36" descr="Diagram, schematic&#10;&#10;Description automatically generated"/>
          <p:cNvPicPr/>
          <p:nvPr/>
        </p:nvPicPr>
        <p:blipFill>
          <a:blip r:embed="rId3"/>
          <a:stretch/>
        </p:blipFill>
        <p:spPr>
          <a:xfrm>
            <a:off x="9677520" y="2377080"/>
            <a:ext cx="2139120" cy="248832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5" name="TextBox 2"/>
          <p:cNvSpPr/>
          <p:nvPr/>
        </p:nvSpPr>
        <p:spPr>
          <a:xfrm>
            <a:off x="10299960" y="4854600"/>
            <a:ext cx="10494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WAM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Picture 51" descr="A picture containing text, sky, outdoor, tower&#10;&#10;Description automatically generated"/>
          <p:cNvPicPr/>
          <p:nvPr/>
        </p:nvPicPr>
        <p:blipFill>
          <a:blip r:embed="rId4"/>
          <a:stretch/>
        </p:blipFill>
        <p:spPr>
          <a:xfrm>
            <a:off x="3242880" y="2337120"/>
            <a:ext cx="3003120" cy="2527560"/>
          </a:xfrm>
          <a:prstGeom prst="rect">
            <a:avLst/>
          </a:prstGeom>
          <a:ln w="0">
            <a:noFill/>
          </a:ln>
        </p:spPr>
      </p:pic>
      <p:sp>
        <p:nvSpPr>
          <p:cNvPr id="327" name="PlaceHolder 1"/>
          <p:cNvSpPr>
            <a:spLocks noGrp="1"/>
          </p:cNvSpPr>
          <p:nvPr>
            <p:ph type="ftr" idx="74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ldNum" idx="75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213168D1-FAD3-4956-919A-B19D745295D1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23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9" name="TextBox 1"/>
          <p:cNvSpPr/>
          <p:nvPr/>
        </p:nvSpPr>
        <p:spPr>
          <a:xfrm>
            <a:off x="498600" y="5486400"/>
            <a:ext cx="20084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Location (lat-long)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Box 2"/>
          <p:cNvSpPr/>
          <p:nvPr/>
        </p:nvSpPr>
        <p:spPr>
          <a:xfrm>
            <a:off x="3823920" y="5126040"/>
            <a:ext cx="200844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Location (lat-long)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Height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SSR Code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Call sign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ICAO Code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Box 3"/>
          <p:cNvSpPr/>
          <p:nvPr/>
        </p:nvSpPr>
        <p:spPr>
          <a:xfrm>
            <a:off x="6012720" y="5126040"/>
            <a:ext cx="213336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N250321 E0312300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3000 feet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3245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MSR204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AABBCC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2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38080" y="1093680"/>
            <a:ext cx="10506240" cy="296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8000" spc="-1" strike="noStrike">
                <a:solidFill>
                  <a:schemeClr val="dk1"/>
                </a:solidFill>
                <a:latin typeface="Calibri Light"/>
              </a:rPr>
              <a:t>Sensory Data Processing</a:t>
            </a:r>
            <a:endParaRPr b="0" lang="en-US" sz="8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4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1320" y="4331160"/>
            <a:ext cx="10506240" cy="18000"/>
          </a:xfrm>
          <a:prstGeom prst="rect">
            <a:avLst/>
          </a:prstGeom>
          <a:solidFill>
            <a:srgbClr val="d5d5d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26640" bIns="-2664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5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347040" y="2348640"/>
            <a:ext cx="54360" cy="394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44DCA317-D924-4384-87DF-E43FAE3B8A7C}" type="slidenum">
              <a:rPr b="0" lang="en-US" sz="12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alibri"/>
              </a:rPr>
              <a:t>24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chemeClr val="dk1">
                  <a:tint val="75000"/>
                </a:schemeClr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  <a:ea typeface="Calibri Light"/>
              </a:rPr>
              <a:t>Sensory Data Format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Calibri"/>
                <a:ea typeface="Calibri Light"/>
              </a:rPr>
              <a:t>ASTERIX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الشركة الوطنية لخدمات الملاحة الجوية - الإدارة العامة لحاسبات أنظمة المراقبة الجوية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9503A95-DC44-4E19-B753-6EAD485417EB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342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43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- ASTERIX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4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345" name="PlaceHolder 1"/>
          <p:cNvSpPr>
            <a:spLocks noGrp="1"/>
          </p:cNvSpPr>
          <p:nvPr>
            <p:ph type="ftr" idx="78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ldNum" idx="79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C45B484D-6AC4-4A3E-A1F8-F28A67354D7A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26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Rectangle 7"/>
          <p:cNvSpPr/>
          <p:nvPr/>
        </p:nvSpPr>
        <p:spPr>
          <a:xfrm>
            <a:off x="151200" y="3104280"/>
            <a:ext cx="116654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Defining the low level implementation of a data format used for exchanging surveillance-related information in ATM applications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Rectangle 12"/>
          <p:cNvSpPr/>
          <p:nvPr/>
        </p:nvSpPr>
        <p:spPr>
          <a:xfrm>
            <a:off x="151200" y="2562120"/>
            <a:ext cx="11353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A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ll Purpose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St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ructured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E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UROCONTROL Su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r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veillance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I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nformation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E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xchange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Picture 26" descr=""/>
          <p:cNvPicPr/>
          <p:nvPr/>
        </p:nvPicPr>
        <p:blipFill>
          <a:blip r:embed="rId1"/>
          <a:stretch/>
        </p:blipFill>
        <p:spPr>
          <a:xfrm>
            <a:off x="7348680" y="4113000"/>
            <a:ext cx="1902240" cy="2136240"/>
          </a:xfrm>
          <a:prstGeom prst="rect">
            <a:avLst/>
          </a:prstGeom>
          <a:ln w="0">
            <a:noFill/>
          </a:ln>
        </p:spPr>
      </p:pic>
      <p:pic>
        <p:nvPicPr>
          <p:cNvPr id="350" name="Picture 11" descr="A picture containing text, sky, outdoor, tower&#10;&#10;Description automatically generated"/>
          <p:cNvPicPr/>
          <p:nvPr/>
        </p:nvPicPr>
        <p:blipFill>
          <a:blip r:embed="rId2"/>
          <a:stretch/>
        </p:blipFill>
        <p:spPr>
          <a:xfrm>
            <a:off x="2332080" y="4113000"/>
            <a:ext cx="2059920" cy="2179080"/>
          </a:xfrm>
          <a:prstGeom prst="rect">
            <a:avLst/>
          </a:prstGeom>
          <a:ln w="0">
            <a:noFill/>
          </a:ln>
        </p:spPr>
      </p:pic>
      <p:cxnSp>
        <p:nvCxnSpPr>
          <p:cNvPr id="351" name="Straight Arrow Connector 13"/>
          <p:cNvCxnSpPr>
            <a:stCxn id="350" idx="3"/>
          </p:cNvCxnSpPr>
          <p:nvPr/>
        </p:nvCxnSpPr>
        <p:spPr>
          <a:xfrm>
            <a:off x="4392000" y="5202360"/>
            <a:ext cx="2957040" cy="72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sp>
        <p:nvSpPr>
          <p:cNvPr id="352" name="Rectangle 16"/>
          <p:cNvSpPr/>
          <p:nvPr/>
        </p:nvSpPr>
        <p:spPr>
          <a:xfrm>
            <a:off x="5284800" y="4770360"/>
            <a:ext cx="1193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1">
                    <a:lumMod val="50000"/>
                  </a:schemeClr>
                </a:solidFill>
                <a:latin typeface="Calibri"/>
                <a:ea typeface="Calibri Light"/>
              </a:rPr>
              <a:t>ASTERIX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Picture 1" descr=""/>
          <p:cNvPicPr/>
          <p:nvPr/>
        </p:nvPicPr>
        <p:blipFill>
          <a:blip r:embed="rId1"/>
          <a:stretch/>
        </p:blipFill>
        <p:spPr>
          <a:xfrm>
            <a:off x="7570800" y="2104200"/>
            <a:ext cx="3794040" cy="4574880"/>
          </a:xfrm>
          <a:prstGeom prst="rect">
            <a:avLst/>
          </a:prstGeom>
          <a:ln w="0">
            <a:noFill/>
          </a:ln>
        </p:spPr>
      </p:pic>
      <p:cxnSp>
        <p:nvCxnSpPr>
          <p:cNvPr id="354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355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56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- ASTERIX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7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358" name="PlaceHolder 1"/>
          <p:cNvSpPr>
            <a:spLocks noGrp="1"/>
          </p:cNvSpPr>
          <p:nvPr>
            <p:ph type="ftr" idx="80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sldNum" idx="81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BF088474-AB50-4A55-80E9-AD533387B85C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27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60" name="Picture 2" descr="The OSI model explained and how to easily remember its 7 layers:&#10;&#10;"/>
          <p:cNvPicPr/>
          <p:nvPr/>
        </p:nvPicPr>
        <p:blipFill>
          <a:blip r:embed="rId2"/>
          <a:stretch/>
        </p:blipFill>
        <p:spPr>
          <a:xfrm>
            <a:off x="698040" y="2104200"/>
            <a:ext cx="6190560" cy="443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362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63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ASTERIX – Contd.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4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365" name="PlaceHolder 1"/>
          <p:cNvSpPr>
            <a:spLocks noGrp="1"/>
          </p:cNvSpPr>
          <p:nvPr>
            <p:ph type="ftr" idx="82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sldNum" idx="83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0C34F926-6D7E-4AB3-BDEA-ED948F7B32BE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28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67" name="Picture 26" descr=""/>
          <p:cNvPicPr/>
          <p:nvPr/>
        </p:nvPicPr>
        <p:blipFill>
          <a:blip r:embed="rId1"/>
          <a:stretch/>
        </p:blipFill>
        <p:spPr>
          <a:xfrm>
            <a:off x="9763200" y="3245040"/>
            <a:ext cx="1902240" cy="2136240"/>
          </a:xfrm>
          <a:prstGeom prst="rect">
            <a:avLst/>
          </a:prstGeom>
          <a:ln w="0">
            <a:noFill/>
          </a:ln>
        </p:spPr>
      </p:pic>
      <p:pic>
        <p:nvPicPr>
          <p:cNvPr id="368" name="Picture 9" descr="A picture containing text, sky, outdoor, tower&#10;&#10;Description automatically generated"/>
          <p:cNvPicPr/>
          <p:nvPr/>
        </p:nvPicPr>
        <p:blipFill>
          <a:blip r:embed="rId2"/>
          <a:stretch/>
        </p:blipFill>
        <p:spPr>
          <a:xfrm>
            <a:off x="255600" y="3245040"/>
            <a:ext cx="2059920" cy="2179080"/>
          </a:xfrm>
          <a:prstGeom prst="rect">
            <a:avLst/>
          </a:prstGeom>
          <a:ln w="0">
            <a:noFill/>
          </a:ln>
        </p:spPr>
      </p:pic>
      <p:cxnSp>
        <p:nvCxnSpPr>
          <p:cNvPr id="369" name="Straight Arrow Connector 11"/>
          <p:cNvCxnSpPr>
            <a:stCxn id="368" idx="3"/>
            <a:endCxn id="367" idx="1"/>
          </p:cNvCxnSpPr>
          <p:nvPr/>
        </p:nvCxnSpPr>
        <p:spPr>
          <a:xfrm flipV="1">
            <a:off x="2315520" y="4313160"/>
            <a:ext cx="7448040" cy="2160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pic>
        <p:nvPicPr>
          <p:cNvPr id="370" name="Picture 2" descr=""/>
          <p:cNvPicPr/>
          <p:nvPr/>
        </p:nvPicPr>
        <p:blipFill>
          <a:blip r:embed="rId3"/>
          <a:stretch/>
        </p:blipFill>
        <p:spPr>
          <a:xfrm>
            <a:off x="3288960" y="2114280"/>
            <a:ext cx="5613840" cy="427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372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73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ASTERIX – Contd.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4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375" name="PlaceHolder 1"/>
          <p:cNvSpPr>
            <a:spLocks noGrp="1"/>
          </p:cNvSpPr>
          <p:nvPr>
            <p:ph type="ftr" idx="84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sldNum" idx="85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BD28FA00-96F4-4088-B032-D06CC6FAF8AE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29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7" name="Picture 26" descr=""/>
          <p:cNvPicPr/>
          <p:nvPr/>
        </p:nvPicPr>
        <p:blipFill>
          <a:blip r:embed="rId1"/>
          <a:stretch/>
        </p:blipFill>
        <p:spPr>
          <a:xfrm>
            <a:off x="9763200" y="3245040"/>
            <a:ext cx="1902240" cy="2136240"/>
          </a:xfrm>
          <a:prstGeom prst="rect">
            <a:avLst/>
          </a:prstGeom>
          <a:ln w="0">
            <a:noFill/>
          </a:ln>
        </p:spPr>
      </p:pic>
      <p:pic>
        <p:nvPicPr>
          <p:cNvPr id="378" name="Picture 9" descr="A picture containing text, sky, outdoor, tower&#10;&#10;Description automatically generated"/>
          <p:cNvPicPr/>
          <p:nvPr/>
        </p:nvPicPr>
        <p:blipFill>
          <a:blip r:embed="rId2"/>
          <a:stretch/>
        </p:blipFill>
        <p:spPr>
          <a:xfrm>
            <a:off x="255600" y="3245040"/>
            <a:ext cx="2059920" cy="2179080"/>
          </a:xfrm>
          <a:prstGeom prst="rect">
            <a:avLst/>
          </a:prstGeom>
          <a:ln w="0">
            <a:noFill/>
          </a:ln>
        </p:spPr>
      </p:pic>
      <p:cxnSp>
        <p:nvCxnSpPr>
          <p:cNvPr id="379" name="Straight Arrow Connector 11"/>
          <p:cNvCxnSpPr>
            <a:stCxn id="378" idx="3"/>
            <a:endCxn id="377" idx="1"/>
          </p:cNvCxnSpPr>
          <p:nvPr/>
        </p:nvCxnSpPr>
        <p:spPr>
          <a:xfrm flipV="1">
            <a:off x="2315520" y="4313160"/>
            <a:ext cx="7448040" cy="2160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pic>
        <p:nvPicPr>
          <p:cNvPr id="380" name="Picture 22" descr=""/>
          <p:cNvPicPr/>
          <p:nvPr/>
        </p:nvPicPr>
        <p:blipFill>
          <a:blip r:embed="rId3"/>
          <a:stretch/>
        </p:blipFill>
        <p:spPr>
          <a:xfrm>
            <a:off x="2691360" y="2125800"/>
            <a:ext cx="6475680" cy="438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2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3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5400" spc="-1" strike="noStrike">
                <a:solidFill>
                  <a:schemeClr val="lt1"/>
                </a:solidFill>
                <a:latin typeface="Calibri Light"/>
              </a:rPr>
              <a:t>Agenda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4" name="Straight Connector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105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6" name="PlaceHolder 1"/>
          <p:cNvSpPr>
            <a:spLocks noGrp="1"/>
          </p:cNvSpPr>
          <p:nvPr>
            <p:ph type="ftr" idx="36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07" name="Table 1"/>
          <p:cNvGraphicFramePr/>
          <p:nvPr/>
        </p:nvGraphicFramePr>
        <p:xfrm>
          <a:off x="166680" y="2706480"/>
          <a:ext cx="11855160" cy="2935800"/>
        </p:xfrm>
        <a:graphic>
          <a:graphicData uri="http://schemas.openxmlformats.org/drawingml/2006/table">
            <a:tbl>
              <a:tblPr/>
              <a:tblGrid>
                <a:gridCol w="1493280"/>
                <a:gridCol w="5794560"/>
                <a:gridCol w="4566960"/>
              </a:tblGrid>
              <a:tr h="2129760"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Day 1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Introduction to the course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Air navigation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Air Traffic Control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Data processing overview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Radars and sensory data processing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Networking hints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Linux Overview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Linux distributions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Linux installation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ATC air situation display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Servers and racks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ftr" idx="86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ldNum" idx="87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20C3B927-1C82-4818-9955-26F5616C5ACF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30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3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31960" y="3546720"/>
            <a:ext cx="7127640" cy="101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  <a:ea typeface="Calibri Light"/>
              </a:rPr>
              <a:t>Sensory Data Format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Calibri"/>
                <a:ea typeface="Calibri Light"/>
              </a:rPr>
              <a:t>ASTERIX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6" name="Rectangle 3"/>
          <p:cNvSpPr/>
          <p:nvPr/>
        </p:nvSpPr>
        <p:spPr>
          <a:xfrm>
            <a:off x="7224840" y="3546720"/>
            <a:ext cx="38160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6000" spc="-1" strike="noStrike">
                <a:solidFill>
                  <a:schemeClr val="dk1"/>
                </a:solidFill>
                <a:latin typeface="Calibri"/>
                <a:ea typeface="Calibri Light"/>
              </a:rPr>
              <a:t>Data Fusion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Right Arrow 4"/>
          <p:cNvSpPr/>
          <p:nvPr/>
        </p:nvSpPr>
        <p:spPr>
          <a:xfrm>
            <a:off x="6011640" y="387072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الشركة الوطنية لخدمات الملاحة الجوية - الإدارة العامة لحاسبات أنظمة المراقبة الجوية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CA2CD66-23DB-4D22-9C6E-65BECDC89E7A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8" dur="indefinite" restart="never" nodeType="tmRoot">
          <p:childTnLst>
            <p:seq>
              <p:cTn id="129" dur="indefinite" nodeType="mainSeq">
                <p:childTnLst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500" fill="hold"/>
                                        <p:tgtEl>
                                          <p:spTgt spid="38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nodeType="afterEffect" fill="hold" presetClass="emph" presetID="3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2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  <a:ea typeface="Calibri Light"/>
              </a:rPr>
              <a:t>Data Fusion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chemeClr val="dk1">
                  <a:tint val="75000"/>
                </a:schemeClr>
              </a:solidFill>
              <a:latin typeface="Calibri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ar-A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ar-A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91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392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93" name="Title 1"/>
          <p:cNvSpPr/>
          <p:nvPr/>
        </p:nvSpPr>
        <p:spPr>
          <a:xfrm>
            <a:off x="525960" y="6188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</a:t>
            </a:r>
            <a:endParaRPr b="0" lang="en-GB" sz="4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94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395" name="Straight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4249BDF-2025-42E6-A70B-7EA93DAD0AAF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ftr" idx="8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ar-A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ar-A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97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398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99" name="Title 1"/>
          <p:cNvSpPr/>
          <p:nvPr/>
        </p:nvSpPr>
        <p:spPr>
          <a:xfrm>
            <a:off x="525960" y="6188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 fontScale="98195"/>
          </a:bodyPr>
          <a:p>
            <a:pPr algn="ctr" defTabSz="914400">
              <a:lnSpc>
                <a:spcPct val="9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48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Data Fusion</a:t>
            </a:r>
            <a:endParaRPr b="0" lang="en-GB" sz="4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0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401" name="Straight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pic>
        <p:nvPicPr>
          <p:cNvPr id="402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4948200" y="3135600"/>
            <a:ext cx="1822680" cy="1808280"/>
          </a:xfrm>
          <a:prstGeom prst="rect">
            <a:avLst/>
          </a:prstGeom>
          <a:ln w="0">
            <a:noFill/>
          </a:ln>
        </p:spPr>
      </p:pic>
      <p:sp>
        <p:nvSpPr>
          <p:cNvPr id="403" name="TextBox 15"/>
          <p:cNvSpPr/>
          <p:nvPr/>
        </p:nvSpPr>
        <p:spPr>
          <a:xfrm>
            <a:off x="4046400" y="4926960"/>
            <a:ext cx="32029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Sensory Data Processor (SDP)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4" name="Picture 11" descr="A picture containing text, sky, outdoor, tower&#10;&#10;Description automatically generated"/>
          <p:cNvPicPr/>
          <p:nvPr/>
        </p:nvPicPr>
        <p:blipFill>
          <a:blip r:embed="rId2"/>
          <a:stretch/>
        </p:blipFill>
        <p:spPr>
          <a:xfrm>
            <a:off x="851040" y="2390760"/>
            <a:ext cx="1542600" cy="164916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20" descr="A picture containing sky, outdoor, grass&#10;&#10;Description automatically generated"/>
          <p:cNvPicPr/>
          <p:nvPr/>
        </p:nvPicPr>
        <p:blipFill>
          <a:blip r:embed="rId3"/>
          <a:srcRect l="0" t="0" r="48909" b="-660"/>
          <a:stretch/>
        </p:blipFill>
        <p:spPr>
          <a:xfrm>
            <a:off x="8935200" y="4593960"/>
            <a:ext cx="1441080" cy="170640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18" descr="Diagram, schematic&#10;&#10;Description automatically generated"/>
          <p:cNvPicPr/>
          <p:nvPr/>
        </p:nvPicPr>
        <p:blipFill>
          <a:blip r:embed="rId4"/>
          <a:stretch/>
        </p:blipFill>
        <p:spPr>
          <a:xfrm>
            <a:off x="8982000" y="2431440"/>
            <a:ext cx="1347480" cy="156744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7" name="Picture 51" descr="A picture containing text, sky, outdoor, tower&#10;&#10;Description automatically generated"/>
          <p:cNvPicPr/>
          <p:nvPr/>
        </p:nvPicPr>
        <p:blipFill>
          <a:blip r:embed="rId5"/>
          <a:stretch/>
        </p:blipFill>
        <p:spPr>
          <a:xfrm>
            <a:off x="731880" y="4712040"/>
            <a:ext cx="1953360" cy="1644120"/>
          </a:xfrm>
          <a:prstGeom prst="rect">
            <a:avLst/>
          </a:prstGeom>
          <a:ln w="0">
            <a:noFill/>
          </a:ln>
        </p:spPr>
      </p:pic>
      <p:cxnSp>
        <p:nvCxnSpPr>
          <p:cNvPr id="408" name="Straight Arrow Connector 11"/>
          <p:cNvCxnSpPr>
            <a:stCxn id="406" idx="1"/>
          </p:cNvCxnSpPr>
          <p:nvPr/>
        </p:nvCxnSpPr>
        <p:spPr>
          <a:xfrm flipH="1">
            <a:off x="6445440" y="3215160"/>
            <a:ext cx="2536920" cy="517680"/>
          </a:xfrm>
          <a:prstGeom prst="straightConnector1">
            <a:avLst/>
          </a:prstGeom>
          <a:ln w="76200">
            <a:solidFill>
              <a:srgbClr val="4472c4"/>
            </a:solidFill>
            <a:tailEnd len="med" type="triangle" w="med"/>
          </a:ln>
        </p:spPr>
      </p:cxnSp>
      <p:cxnSp>
        <p:nvCxnSpPr>
          <p:cNvPr id="409" name="Straight Arrow Connector 20"/>
          <p:cNvCxnSpPr>
            <a:stCxn id="405" idx="1"/>
          </p:cNvCxnSpPr>
          <p:nvPr/>
        </p:nvCxnSpPr>
        <p:spPr>
          <a:xfrm flipH="1" flipV="1">
            <a:off x="6445440" y="4190760"/>
            <a:ext cx="2490120" cy="1256760"/>
          </a:xfrm>
          <a:prstGeom prst="straightConnector1">
            <a:avLst/>
          </a:prstGeom>
          <a:ln w="76200">
            <a:solidFill>
              <a:srgbClr val="4472c4"/>
            </a:solidFill>
            <a:tailEnd len="med" type="triangle" w="med"/>
          </a:ln>
        </p:spPr>
      </p:cxnSp>
      <p:cxnSp>
        <p:nvCxnSpPr>
          <p:cNvPr id="410" name="Straight Arrow Connector 23"/>
          <p:cNvCxnSpPr>
            <a:stCxn id="407" idx="3"/>
          </p:cNvCxnSpPr>
          <p:nvPr/>
        </p:nvCxnSpPr>
        <p:spPr>
          <a:xfrm flipV="1">
            <a:off x="2685240" y="4427280"/>
            <a:ext cx="2039400" cy="1107000"/>
          </a:xfrm>
          <a:prstGeom prst="straightConnector1">
            <a:avLst/>
          </a:prstGeom>
          <a:ln w="76200">
            <a:solidFill>
              <a:srgbClr val="4472c4"/>
            </a:solidFill>
            <a:tailEnd len="med" type="triangle" w="med"/>
          </a:ln>
        </p:spPr>
      </p:cxnSp>
      <p:cxnSp>
        <p:nvCxnSpPr>
          <p:cNvPr id="411" name="Straight Arrow Connector 26"/>
          <p:cNvCxnSpPr>
            <a:stCxn id="404" idx="3"/>
          </p:cNvCxnSpPr>
          <p:nvPr/>
        </p:nvCxnSpPr>
        <p:spPr>
          <a:xfrm>
            <a:off x="2393640" y="3215160"/>
            <a:ext cx="2510640" cy="703800"/>
          </a:xfrm>
          <a:prstGeom prst="straightConnector1">
            <a:avLst/>
          </a:prstGeom>
          <a:ln w="76200">
            <a:solidFill>
              <a:srgbClr val="4472c4"/>
            </a:solidFill>
            <a:tailEnd len="med" type="triangle" w="med"/>
          </a:ln>
        </p:spPr>
      </p:cxnSp>
      <p:pic>
        <p:nvPicPr>
          <p:cNvPr id="412" name="Picture 21" descr=""/>
          <p:cNvPicPr/>
          <p:nvPr/>
        </p:nvPicPr>
        <p:blipFill>
          <a:blip r:embed="rId6"/>
          <a:srcRect l="31394" t="9111" r="35161" b="28567"/>
          <a:stretch/>
        </p:blipFill>
        <p:spPr>
          <a:xfrm>
            <a:off x="4250160" y="2244600"/>
            <a:ext cx="2638080" cy="2764080"/>
          </a:xfrm>
          <a:prstGeom prst="rect">
            <a:avLst/>
          </a:prstGeom>
          <a:ln w="0">
            <a:noFill/>
          </a:ln>
        </p:spPr>
      </p:pic>
      <p:grpSp>
        <p:nvGrpSpPr>
          <p:cNvPr id="413" name="Group 5"/>
          <p:cNvGrpSpPr/>
          <p:nvPr/>
        </p:nvGrpSpPr>
        <p:grpSpPr>
          <a:xfrm>
            <a:off x="4160520" y="2244600"/>
            <a:ext cx="3314520" cy="3561840"/>
            <a:chOff x="4160520" y="2244600"/>
            <a:chExt cx="3314520" cy="3561840"/>
          </a:xfrm>
        </p:grpSpPr>
        <p:pic>
          <p:nvPicPr>
            <p:cNvPr id="414" name="Picture 1" descr=""/>
            <p:cNvPicPr/>
            <p:nvPr/>
          </p:nvPicPr>
          <p:blipFill>
            <a:blip r:embed="rId7"/>
            <a:stretch/>
          </p:blipFill>
          <p:spPr>
            <a:xfrm>
              <a:off x="4160520" y="2244600"/>
              <a:ext cx="331452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5" name="TextBox 2"/>
            <p:cNvSpPr/>
            <p:nvPr/>
          </p:nvSpPr>
          <p:spPr>
            <a:xfrm>
              <a:off x="5310000" y="5187240"/>
              <a:ext cx="8150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2400" spc="-1" strike="noStrike">
                  <a:solidFill>
                    <a:schemeClr val="lt1"/>
                  </a:solidFill>
                  <a:latin typeface="Bookman Old Style"/>
                </a:rPr>
                <a:t>SDP</a:t>
              </a:r>
              <a:endParaRPr b="0" lang="en-GB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8633881-F89F-44C2-85E7-F3020F30CE8E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6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417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8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Data Fusion – 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19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420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421" name="PlaceHolder 1"/>
          <p:cNvSpPr>
            <a:spLocks noGrp="1"/>
          </p:cNvSpPr>
          <p:nvPr>
            <p:ph type="ftr" idx="90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ldNum" idx="91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AD0B63D2-0AB9-482A-B0BA-EE0AF707D261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34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3" name="Rectangle 9"/>
          <p:cNvSpPr/>
          <p:nvPr/>
        </p:nvSpPr>
        <p:spPr>
          <a:xfrm>
            <a:off x="362160" y="295740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Primary Radars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Rectangle 10"/>
          <p:cNvSpPr/>
          <p:nvPr/>
        </p:nvSpPr>
        <p:spPr>
          <a:xfrm>
            <a:off x="362160" y="380556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375623"/>
                </a:solidFill>
                <a:latin typeface="Calibri"/>
              </a:rPr>
              <a:t>Secondary Radars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Rectangle 11"/>
          <p:cNvSpPr/>
          <p:nvPr/>
        </p:nvSpPr>
        <p:spPr>
          <a:xfrm>
            <a:off x="362160" y="463968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</a:rPr>
              <a:t>ADSB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Rectangle 12"/>
          <p:cNvSpPr/>
          <p:nvPr/>
        </p:nvSpPr>
        <p:spPr>
          <a:xfrm>
            <a:off x="362160" y="544464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ed7d31"/>
                </a:solidFill>
                <a:latin typeface="Calibri"/>
              </a:rPr>
              <a:t>MLAT (WAM)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4753080" y="3135600"/>
            <a:ext cx="1822680" cy="1808280"/>
          </a:xfrm>
          <a:prstGeom prst="rect">
            <a:avLst/>
          </a:prstGeom>
          <a:ln w="0">
            <a:noFill/>
          </a:ln>
        </p:spPr>
      </p:pic>
      <p:sp>
        <p:nvSpPr>
          <p:cNvPr id="428" name="TextBox 18"/>
          <p:cNvSpPr/>
          <p:nvPr/>
        </p:nvSpPr>
        <p:spPr>
          <a:xfrm>
            <a:off x="3846600" y="4896000"/>
            <a:ext cx="32029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Sensory Data Processor (SDP)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9" name="Straight Arrow Connector 20"/>
          <p:cNvCxnSpPr/>
          <p:nvPr/>
        </p:nvCxnSpPr>
        <p:spPr>
          <a:xfrm>
            <a:off x="3293280" y="3329280"/>
            <a:ext cx="1561680" cy="72792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cxnSp>
        <p:nvCxnSpPr>
          <p:cNvPr id="430" name="Straight Arrow Connector 22"/>
          <p:cNvCxnSpPr/>
          <p:nvPr/>
        </p:nvCxnSpPr>
        <p:spPr>
          <a:xfrm>
            <a:off x="3264480" y="4105800"/>
            <a:ext cx="1619280" cy="2304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cxnSp>
        <p:nvCxnSpPr>
          <p:cNvPr id="431" name="Straight Arrow Connector 23"/>
          <p:cNvCxnSpPr/>
          <p:nvPr/>
        </p:nvCxnSpPr>
        <p:spPr>
          <a:xfrm flipV="1">
            <a:off x="3293280" y="4243680"/>
            <a:ext cx="1561680" cy="78264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cxnSp>
        <p:nvCxnSpPr>
          <p:cNvPr id="432" name="Straight Arrow Connector 24"/>
          <p:cNvCxnSpPr/>
          <p:nvPr/>
        </p:nvCxnSpPr>
        <p:spPr>
          <a:xfrm flipV="1">
            <a:off x="3307680" y="4358520"/>
            <a:ext cx="1590480" cy="138636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sp>
        <p:nvSpPr>
          <p:cNvPr id="433" name="TextBox 25"/>
          <p:cNvSpPr/>
          <p:nvPr/>
        </p:nvSpPr>
        <p:spPr>
          <a:xfrm>
            <a:off x="4031640" y="295344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Data Fusion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Oval 26"/>
          <p:cNvSpPr/>
          <p:nvPr/>
        </p:nvSpPr>
        <p:spPr>
          <a:xfrm>
            <a:off x="7461000" y="2335680"/>
            <a:ext cx="4370400" cy="4327200"/>
          </a:xfrm>
          <a:prstGeom prst="ellipse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35" name="TextBox 27"/>
          <p:cNvSpPr/>
          <p:nvPr/>
        </p:nvSpPr>
        <p:spPr>
          <a:xfrm flipH="1" flipV="1">
            <a:off x="9824760" y="3133800"/>
            <a:ext cx="376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rgbClr val="ff0000"/>
                </a:solidFill>
                <a:latin typeface="Calibri"/>
              </a:rPr>
              <a:t>+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Box 28"/>
          <p:cNvSpPr/>
          <p:nvPr/>
        </p:nvSpPr>
        <p:spPr>
          <a:xfrm flipH="1" flipV="1">
            <a:off x="9982800" y="3694320"/>
            <a:ext cx="376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rgbClr val="ff0000"/>
                </a:solidFill>
                <a:latin typeface="Calibri"/>
              </a:rPr>
              <a:t>+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Box 29"/>
          <p:cNvSpPr/>
          <p:nvPr/>
        </p:nvSpPr>
        <p:spPr>
          <a:xfrm flipH="1" flipV="1">
            <a:off x="9379080" y="3392280"/>
            <a:ext cx="376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rgbClr val="ff0000"/>
                </a:solidFill>
                <a:latin typeface="Calibri"/>
              </a:rPr>
              <a:t>+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TextBox 36"/>
          <p:cNvSpPr/>
          <p:nvPr/>
        </p:nvSpPr>
        <p:spPr>
          <a:xfrm flipH="1" flipV="1">
            <a:off x="9387720" y="3070440"/>
            <a:ext cx="376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chemeClr val="accent6">
                    <a:lumMod val="50000"/>
                  </a:schemeClr>
                </a:solidFill>
                <a:latin typeface="Calibri"/>
              </a:rPr>
              <a:t>O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Box 38"/>
          <p:cNvSpPr/>
          <p:nvPr/>
        </p:nvSpPr>
        <p:spPr>
          <a:xfrm flipH="1" flipV="1">
            <a:off x="9698400" y="3395160"/>
            <a:ext cx="376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chemeClr val="accent6">
                    <a:lumMod val="50000"/>
                  </a:schemeClr>
                </a:solidFill>
                <a:latin typeface="Calibri"/>
              </a:rPr>
              <a:t>O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TextBox 39"/>
          <p:cNvSpPr/>
          <p:nvPr/>
        </p:nvSpPr>
        <p:spPr>
          <a:xfrm>
            <a:off x="9497520" y="3789720"/>
            <a:ext cx="5432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rgbClr val="0070c0"/>
                </a:solidFill>
                <a:latin typeface="Calibri"/>
              </a:rPr>
              <a:t>◇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Box 41"/>
          <p:cNvSpPr/>
          <p:nvPr/>
        </p:nvSpPr>
        <p:spPr>
          <a:xfrm>
            <a:off x="9885960" y="3344040"/>
            <a:ext cx="744480" cy="7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000" spc="-1" strike="noStrike">
                <a:solidFill>
                  <a:srgbClr val="ed7d31"/>
                </a:solidFill>
                <a:latin typeface="Calibri"/>
              </a:rPr>
              <a:t>◻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2" name="Group 56"/>
          <p:cNvGrpSpPr/>
          <p:nvPr/>
        </p:nvGrpSpPr>
        <p:grpSpPr>
          <a:xfrm>
            <a:off x="7907040" y="4905360"/>
            <a:ext cx="1251000" cy="1358640"/>
            <a:chOff x="7907040" y="4905360"/>
            <a:chExt cx="1251000" cy="1358640"/>
          </a:xfrm>
        </p:grpSpPr>
        <p:sp>
          <p:nvSpPr>
            <p:cNvPr id="443" name="TextBox 43"/>
            <p:cNvSpPr/>
            <p:nvPr/>
          </p:nvSpPr>
          <p:spPr>
            <a:xfrm flipH="1" flipV="1">
              <a:off x="8352360" y="496800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4" name="TextBox 45"/>
            <p:cNvSpPr/>
            <p:nvPr/>
          </p:nvSpPr>
          <p:spPr>
            <a:xfrm flipH="1" flipV="1">
              <a:off x="8510760" y="552888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5" name="TextBox 47"/>
            <p:cNvSpPr/>
            <p:nvPr/>
          </p:nvSpPr>
          <p:spPr>
            <a:xfrm flipH="1" flipV="1">
              <a:off x="7906680" y="522684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6" name="TextBox 49"/>
            <p:cNvSpPr/>
            <p:nvPr/>
          </p:nvSpPr>
          <p:spPr>
            <a:xfrm flipH="1" flipV="1">
              <a:off x="7915320" y="490500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O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7" name="TextBox 51"/>
            <p:cNvSpPr/>
            <p:nvPr/>
          </p:nvSpPr>
          <p:spPr>
            <a:xfrm flipH="1" flipV="1">
              <a:off x="8226000" y="522972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O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8" name="TextBox 53"/>
            <p:cNvSpPr/>
            <p:nvPr/>
          </p:nvSpPr>
          <p:spPr>
            <a:xfrm>
              <a:off x="8025480" y="5624280"/>
              <a:ext cx="54324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0070c0"/>
                  </a:solidFill>
                  <a:latin typeface="Calibri"/>
                </a:rPr>
                <a:t>◇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9" name="TextBox 55"/>
            <p:cNvSpPr/>
            <p:nvPr/>
          </p:nvSpPr>
          <p:spPr>
            <a:xfrm>
              <a:off x="8413560" y="5178600"/>
              <a:ext cx="744480" cy="700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ed7d31"/>
                  </a:solidFill>
                  <a:latin typeface="Calibri"/>
                </a:rPr>
                <a:t>◻</a:t>
              </a:r>
              <a:endParaRPr b="0" lang="en-GB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50" name="Group 65"/>
          <p:cNvGrpSpPr/>
          <p:nvPr/>
        </p:nvGrpSpPr>
        <p:grpSpPr>
          <a:xfrm>
            <a:off x="10216080" y="5000040"/>
            <a:ext cx="1251000" cy="1359000"/>
            <a:chOff x="10216080" y="5000040"/>
            <a:chExt cx="1251000" cy="1359000"/>
          </a:xfrm>
        </p:grpSpPr>
        <p:sp>
          <p:nvSpPr>
            <p:cNvPr id="451" name="TextBox 58"/>
            <p:cNvSpPr/>
            <p:nvPr/>
          </p:nvSpPr>
          <p:spPr>
            <a:xfrm flipH="1" flipV="1">
              <a:off x="10661400" y="506304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2" name="TextBox 59"/>
            <p:cNvSpPr/>
            <p:nvPr/>
          </p:nvSpPr>
          <p:spPr>
            <a:xfrm flipH="1" flipV="1">
              <a:off x="10819800" y="562392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3" name="TextBox 60"/>
            <p:cNvSpPr/>
            <p:nvPr/>
          </p:nvSpPr>
          <p:spPr>
            <a:xfrm flipH="1" flipV="1">
              <a:off x="10215720" y="532188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4" name="TextBox 61"/>
            <p:cNvSpPr/>
            <p:nvPr/>
          </p:nvSpPr>
          <p:spPr>
            <a:xfrm flipH="1" flipV="1">
              <a:off x="10224360" y="499968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O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5" name="TextBox 62"/>
            <p:cNvSpPr/>
            <p:nvPr/>
          </p:nvSpPr>
          <p:spPr>
            <a:xfrm flipH="1" flipV="1">
              <a:off x="10535040" y="532476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O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6" name="TextBox 63"/>
            <p:cNvSpPr/>
            <p:nvPr/>
          </p:nvSpPr>
          <p:spPr>
            <a:xfrm>
              <a:off x="10334520" y="5719320"/>
              <a:ext cx="54324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0070c0"/>
                  </a:solidFill>
                  <a:latin typeface="Calibri"/>
                </a:rPr>
                <a:t>◇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7" name="TextBox 64"/>
            <p:cNvSpPr/>
            <p:nvPr/>
          </p:nvSpPr>
          <p:spPr>
            <a:xfrm>
              <a:off x="10722600" y="5273640"/>
              <a:ext cx="744480" cy="700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ed7d31"/>
                  </a:solidFill>
                  <a:latin typeface="Calibri"/>
                </a:rPr>
                <a:t>◻</a:t>
              </a:r>
              <a:endParaRPr b="0" lang="en-GB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6" dur="indefinite" restart="never" nodeType="tmRoot">
          <p:childTnLst>
            <p:seq>
              <p:cTn id="157" dur="indefinite" nodeType="mainSeq">
                <p:childTnLst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2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459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60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Data Fusion – 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61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462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463" name="PlaceHolder 1"/>
          <p:cNvSpPr>
            <a:spLocks noGrp="1"/>
          </p:cNvSpPr>
          <p:nvPr>
            <p:ph type="ftr" idx="92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sldNum" idx="93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E76470B0-4406-4BB7-B026-717816756D02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35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5" name="Rectangle 9"/>
          <p:cNvSpPr/>
          <p:nvPr/>
        </p:nvSpPr>
        <p:spPr>
          <a:xfrm>
            <a:off x="362160" y="295740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Primary Radars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Rectangle 10"/>
          <p:cNvSpPr/>
          <p:nvPr/>
        </p:nvSpPr>
        <p:spPr>
          <a:xfrm>
            <a:off x="362160" y="380556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375623"/>
                </a:solidFill>
                <a:latin typeface="Calibri"/>
              </a:rPr>
              <a:t>Secondary Radars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Rectangle 11"/>
          <p:cNvSpPr/>
          <p:nvPr/>
        </p:nvSpPr>
        <p:spPr>
          <a:xfrm>
            <a:off x="362160" y="463968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</a:rPr>
              <a:t>ADSB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Rectangle 12"/>
          <p:cNvSpPr/>
          <p:nvPr/>
        </p:nvSpPr>
        <p:spPr>
          <a:xfrm>
            <a:off x="362160" y="544464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ed7d31"/>
                </a:solidFill>
                <a:latin typeface="Calibri"/>
              </a:rPr>
              <a:t>MLAT (WAM)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4753080" y="3135600"/>
            <a:ext cx="1822680" cy="1808280"/>
          </a:xfrm>
          <a:prstGeom prst="rect">
            <a:avLst/>
          </a:prstGeom>
          <a:ln w="0">
            <a:noFill/>
          </a:ln>
        </p:spPr>
      </p:pic>
      <p:sp>
        <p:nvSpPr>
          <p:cNvPr id="470" name="TextBox 18"/>
          <p:cNvSpPr/>
          <p:nvPr/>
        </p:nvSpPr>
        <p:spPr>
          <a:xfrm>
            <a:off x="3846600" y="4896000"/>
            <a:ext cx="32029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Sensory Data Processor (SDP)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71" name="Straight Arrow Connector 20"/>
          <p:cNvCxnSpPr/>
          <p:nvPr/>
        </p:nvCxnSpPr>
        <p:spPr>
          <a:xfrm>
            <a:off x="3293280" y="3329280"/>
            <a:ext cx="1561680" cy="72792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cxnSp>
        <p:nvCxnSpPr>
          <p:cNvPr id="472" name="Straight Arrow Connector 22"/>
          <p:cNvCxnSpPr/>
          <p:nvPr/>
        </p:nvCxnSpPr>
        <p:spPr>
          <a:xfrm>
            <a:off x="3264480" y="4105800"/>
            <a:ext cx="1619280" cy="2304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cxnSp>
        <p:nvCxnSpPr>
          <p:cNvPr id="473" name="Straight Arrow Connector 23"/>
          <p:cNvCxnSpPr/>
          <p:nvPr/>
        </p:nvCxnSpPr>
        <p:spPr>
          <a:xfrm flipV="1">
            <a:off x="3293280" y="4243680"/>
            <a:ext cx="1561680" cy="78264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cxnSp>
        <p:nvCxnSpPr>
          <p:cNvPr id="474" name="Straight Arrow Connector 24"/>
          <p:cNvCxnSpPr/>
          <p:nvPr/>
        </p:nvCxnSpPr>
        <p:spPr>
          <a:xfrm flipV="1">
            <a:off x="3307680" y="4358520"/>
            <a:ext cx="1590480" cy="138636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sp>
        <p:nvSpPr>
          <p:cNvPr id="475" name="TextBox 25"/>
          <p:cNvSpPr/>
          <p:nvPr/>
        </p:nvSpPr>
        <p:spPr>
          <a:xfrm>
            <a:off x="4031640" y="295344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Data Fusion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Oval 26"/>
          <p:cNvSpPr/>
          <p:nvPr/>
        </p:nvSpPr>
        <p:spPr>
          <a:xfrm>
            <a:off x="7461000" y="2335680"/>
            <a:ext cx="4370400" cy="4327200"/>
          </a:xfrm>
          <a:prstGeom prst="ellipse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77" name="Group 46"/>
          <p:cNvGrpSpPr/>
          <p:nvPr/>
        </p:nvGrpSpPr>
        <p:grpSpPr>
          <a:xfrm>
            <a:off x="7654320" y="2544480"/>
            <a:ext cx="4183560" cy="3840480"/>
            <a:chOff x="7654320" y="2544480"/>
            <a:chExt cx="4183560" cy="3840480"/>
          </a:xfrm>
        </p:grpSpPr>
        <p:sp>
          <p:nvSpPr>
            <p:cNvPr id="478" name="TextBox 2"/>
            <p:cNvSpPr/>
            <p:nvPr/>
          </p:nvSpPr>
          <p:spPr>
            <a:xfrm flipH="1" flipV="1">
              <a:off x="10471680" y="254412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9" name="TextBox 3"/>
            <p:cNvSpPr/>
            <p:nvPr/>
          </p:nvSpPr>
          <p:spPr>
            <a:xfrm flipH="1" flipV="1">
              <a:off x="10974960" y="524700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0" name="TextBox 4"/>
            <p:cNvSpPr/>
            <p:nvPr/>
          </p:nvSpPr>
          <p:spPr>
            <a:xfrm flipH="1" flipV="1">
              <a:off x="7653960" y="460008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1" name="TextBox 5"/>
            <p:cNvSpPr/>
            <p:nvPr/>
          </p:nvSpPr>
          <p:spPr>
            <a:xfrm flipH="1" flipV="1">
              <a:off x="8481960" y="255276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O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2" name="TextBox 6"/>
            <p:cNvSpPr/>
            <p:nvPr/>
          </p:nvSpPr>
          <p:spPr>
            <a:xfrm flipH="1" flipV="1">
              <a:off x="9209520" y="398484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O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3" name="TextBox 7"/>
            <p:cNvSpPr/>
            <p:nvPr/>
          </p:nvSpPr>
          <p:spPr>
            <a:xfrm>
              <a:off x="8937000" y="5745240"/>
              <a:ext cx="54324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0070c0"/>
                  </a:solidFill>
                  <a:latin typeface="Calibri"/>
                </a:rPr>
                <a:t>◇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4" name="TextBox 8"/>
            <p:cNvSpPr/>
            <p:nvPr/>
          </p:nvSpPr>
          <p:spPr>
            <a:xfrm>
              <a:off x="11093400" y="3674880"/>
              <a:ext cx="744480" cy="700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ed7d31"/>
                  </a:solidFill>
                  <a:latin typeface="Calibri"/>
                </a:rPr>
                <a:t>◻</a:t>
              </a:r>
              <a:endParaRPr b="0" lang="en-GB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85" name="Group 69"/>
          <p:cNvGrpSpPr/>
          <p:nvPr/>
        </p:nvGrpSpPr>
        <p:grpSpPr>
          <a:xfrm>
            <a:off x="9319320" y="4186800"/>
            <a:ext cx="744480" cy="822600"/>
            <a:chOff x="9319320" y="4186800"/>
            <a:chExt cx="744480" cy="822600"/>
          </a:xfrm>
        </p:grpSpPr>
        <p:sp>
          <p:nvSpPr>
            <p:cNvPr id="486" name="TextBox 5"/>
            <p:cNvSpPr/>
            <p:nvPr/>
          </p:nvSpPr>
          <p:spPr>
            <a:xfrm flipH="1" flipV="1">
              <a:off x="9511200" y="427248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O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7" name="TextBox 8"/>
            <p:cNvSpPr/>
            <p:nvPr/>
          </p:nvSpPr>
          <p:spPr>
            <a:xfrm>
              <a:off x="9319320" y="4244040"/>
              <a:ext cx="744480" cy="700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ed7d31"/>
                  </a:solidFill>
                  <a:latin typeface="Calibri"/>
                </a:rPr>
                <a:t>◻</a:t>
              </a:r>
              <a:endParaRPr b="0" lang="en-GB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8" name="TextBox 66"/>
            <p:cNvSpPr/>
            <p:nvPr/>
          </p:nvSpPr>
          <p:spPr>
            <a:xfrm flipH="1" flipV="1">
              <a:off x="9516960" y="426384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9" name="TextBox 7"/>
            <p:cNvSpPr/>
            <p:nvPr/>
          </p:nvSpPr>
          <p:spPr>
            <a:xfrm>
              <a:off x="9448920" y="4186800"/>
              <a:ext cx="54324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0070c0"/>
                  </a:solidFill>
                  <a:latin typeface="Calibri"/>
                </a:rPr>
                <a:t>◇</a:t>
              </a:r>
              <a:endParaRPr b="0" lang="en-GB" sz="4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" dur="indefinite" restart="never" nodeType="tmRoot">
          <p:childTnLst>
            <p:seq>
              <p:cTn id="204" dur="indefinite" nodeType="mainSeq">
                <p:childTnLst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08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0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491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92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Data Fusion – 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3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494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495" name="PlaceHolder 1"/>
          <p:cNvSpPr>
            <a:spLocks noGrp="1"/>
          </p:cNvSpPr>
          <p:nvPr>
            <p:ph type="ftr" idx="94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sldNum" idx="95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909C3C74-B492-4CE4-AF69-A3BD38FC518C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36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7" name="Rectangle 9"/>
          <p:cNvSpPr/>
          <p:nvPr/>
        </p:nvSpPr>
        <p:spPr>
          <a:xfrm>
            <a:off x="362160" y="295740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Primary Radars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Rectangle 10"/>
          <p:cNvSpPr/>
          <p:nvPr/>
        </p:nvSpPr>
        <p:spPr>
          <a:xfrm>
            <a:off x="362160" y="380556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375623"/>
                </a:solidFill>
                <a:latin typeface="Calibri"/>
              </a:rPr>
              <a:t>Secondary Radars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Rectangle 11"/>
          <p:cNvSpPr/>
          <p:nvPr/>
        </p:nvSpPr>
        <p:spPr>
          <a:xfrm>
            <a:off x="362160" y="463968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</a:rPr>
              <a:t>ADSB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Rectangle 12"/>
          <p:cNvSpPr/>
          <p:nvPr/>
        </p:nvSpPr>
        <p:spPr>
          <a:xfrm>
            <a:off x="362160" y="5444640"/>
            <a:ext cx="2903760" cy="6033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ed7d31"/>
                </a:solidFill>
                <a:latin typeface="Calibri"/>
              </a:rPr>
              <a:t>MLAT (WAM)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4753080" y="3135600"/>
            <a:ext cx="1822680" cy="1808280"/>
          </a:xfrm>
          <a:prstGeom prst="rect">
            <a:avLst/>
          </a:prstGeom>
          <a:ln w="0">
            <a:noFill/>
          </a:ln>
        </p:spPr>
      </p:pic>
      <p:sp>
        <p:nvSpPr>
          <p:cNvPr id="502" name="TextBox 18"/>
          <p:cNvSpPr/>
          <p:nvPr/>
        </p:nvSpPr>
        <p:spPr>
          <a:xfrm>
            <a:off x="3846600" y="4896000"/>
            <a:ext cx="32029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Sensory Data Processor (SDP)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3" name="Straight Arrow Connector 20"/>
          <p:cNvCxnSpPr/>
          <p:nvPr/>
        </p:nvCxnSpPr>
        <p:spPr>
          <a:xfrm>
            <a:off x="3293280" y="3329280"/>
            <a:ext cx="1561680" cy="72792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cxnSp>
        <p:nvCxnSpPr>
          <p:cNvPr id="504" name="Straight Arrow Connector 22"/>
          <p:cNvCxnSpPr/>
          <p:nvPr/>
        </p:nvCxnSpPr>
        <p:spPr>
          <a:xfrm>
            <a:off x="3264480" y="4105800"/>
            <a:ext cx="1619280" cy="2304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cxnSp>
        <p:nvCxnSpPr>
          <p:cNvPr id="505" name="Straight Arrow Connector 23"/>
          <p:cNvCxnSpPr/>
          <p:nvPr/>
        </p:nvCxnSpPr>
        <p:spPr>
          <a:xfrm flipV="1">
            <a:off x="3293280" y="4243680"/>
            <a:ext cx="1561680" cy="78264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cxnSp>
        <p:nvCxnSpPr>
          <p:cNvPr id="506" name="Straight Arrow Connector 24"/>
          <p:cNvCxnSpPr/>
          <p:nvPr/>
        </p:nvCxnSpPr>
        <p:spPr>
          <a:xfrm flipV="1">
            <a:off x="3307680" y="4358520"/>
            <a:ext cx="1590480" cy="138636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sp>
        <p:nvSpPr>
          <p:cNvPr id="507" name="TextBox 25"/>
          <p:cNvSpPr/>
          <p:nvPr/>
        </p:nvSpPr>
        <p:spPr>
          <a:xfrm>
            <a:off x="4031640" y="295344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Data Fusion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Oval 26"/>
          <p:cNvSpPr/>
          <p:nvPr/>
        </p:nvSpPr>
        <p:spPr>
          <a:xfrm>
            <a:off x="7461000" y="2335680"/>
            <a:ext cx="4370400" cy="4327200"/>
          </a:xfrm>
          <a:prstGeom prst="ellipse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09" name="Group 69"/>
          <p:cNvGrpSpPr/>
          <p:nvPr/>
        </p:nvGrpSpPr>
        <p:grpSpPr>
          <a:xfrm>
            <a:off x="9637920" y="2427120"/>
            <a:ext cx="744480" cy="822600"/>
            <a:chOff x="9637920" y="2427120"/>
            <a:chExt cx="744480" cy="822600"/>
          </a:xfrm>
        </p:grpSpPr>
        <p:sp>
          <p:nvSpPr>
            <p:cNvPr id="510" name="TextBox 5"/>
            <p:cNvSpPr/>
            <p:nvPr/>
          </p:nvSpPr>
          <p:spPr>
            <a:xfrm flipH="1" flipV="1">
              <a:off x="9830160" y="251280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O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1" name="TextBox 8"/>
            <p:cNvSpPr/>
            <p:nvPr/>
          </p:nvSpPr>
          <p:spPr>
            <a:xfrm>
              <a:off x="9637920" y="2484720"/>
              <a:ext cx="744480" cy="700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ed7d31"/>
                  </a:solidFill>
                  <a:latin typeface="Calibri"/>
                </a:rPr>
                <a:t>◻</a:t>
              </a:r>
              <a:endParaRPr b="0" lang="en-GB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2" name="TextBox 66"/>
            <p:cNvSpPr/>
            <p:nvPr/>
          </p:nvSpPr>
          <p:spPr>
            <a:xfrm flipH="1" flipV="1">
              <a:off x="9835920" y="250416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3" name="TextBox 7"/>
            <p:cNvSpPr/>
            <p:nvPr/>
          </p:nvSpPr>
          <p:spPr>
            <a:xfrm>
              <a:off x="9767520" y="2427120"/>
              <a:ext cx="54324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0070c0"/>
                  </a:solidFill>
                  <a:latin typeface="Calibri"/>
                </a:rPr>
                <a:t>◇</a:t>
              </a:r>
              <a:endParaRPr b="0" lang="en-GB" sz="4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14" name="Group 1"/>
          <p:cNvGrpSpPr/>
          <p:nvPr/>
        </p:nvGrpSpPr>
        <p:grpSpPr>
          <a:xfrm>
            <a:off x="7670880" y="4644000"/>
            <a:ext cx="744480" cy="822600"/>
            <a:chOff x="7670880" y="4644000"/>
            <a:chExt cx="744480" cy="822600"/>
          </a:xfrm>
        </p:grpSpPr>
        <p:sp>
          <p:nvSpPr>
            <p:cNvPr id="515" name="TextBox 5"/>
            <p:cNvSpPr/>
            <p:nvPr/>
          </p:nvSpPr>
          <p:spPr>
            <a:xfrm flipH="1" flipV="1">
              <a:off x="7862760" y="472968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O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6" name="TextBox 8"/>
            <p:cNvSpPr/>
            <p:nvPr/>
          </p:nvSpPr>
          <p:spPr>
            <a:xfrm>
              <a:off x="7670880" y="4701240"/>
              <a:ext cx="744480" cy="700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ed7d31"/>
                  </a:solidFill>
                  <a:latin typeface="Calibri"/>
                </a:rPr>
                <a:t>◻</a:t>
              </a:r>
              <a:endParaRPr b="0" lang="en-GB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7" name="TextBox 29"/>
            <p:cNvSpPr/>
            <p:nvPr/>
          </p:nvSpPr>
          <p:spPr>
            <a:xfrm flipH="1" flipV="1">
              <a:off x="7868520" y="472104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8" name="TextBox 7"/>
            <p:cNvSpPr/>
            <p:nvPr/>
          </p:nvSpPr>
          <p:spPr>
            <a:xfrm>
              <a:off x="7800120" y="4644000"/>
              <a:ext cx="54324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0070c0"/>
                  </a:solidFill>
                  <a:latin typeface="Calibri"/>
                </a:rPr>
                <a:t>◇</a:t>
              </a:r>
              <a:endParaRPr b="0" lang="en-GB" sz="4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19" name="Group 32"/>
          <p:cNvGrpSpPr/>
          <p:nvPr/>
        </p:nvGrpSpPr>
        <p:grpSpPr>
          <a:xfrm>
            <a:off x="10192320" y="5336640"/>
            <a:ext cx="744480" cy="822600"/>
            <a:chOff x="10192320" y="5336640"/>
            <a:chExt cx="744480" cy="822600"/>
          </a:xfrm>
        </p:grpSpPr>
        <p:sp>
          <p:nvSpPr>
            <p:cNvPr id="520" name="TextBox 5"/>
            <p:cNvSpPr/>
            <p:nvPr/>
          </p:nvSpPr>
          <p:spPr>
            <a:xfrm flipH="1" flipV="1">
              <a:off x="10384200" y="542232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O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1" name="TextBox 8"/>
            <p:cNvSpPr/>
            <p:nvPr/>
          </p:nvSpPr>
          <p:spPr>
            <a:xfrm>
              <a:off x="10192320" y="5394240"/>
              <a:ext cx="744480" cy="700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4000" spc="-1" strike="noStrike">
                  <a:solidFill>
                    <a:srgbClr val="ed7d31"/>
                  </a:solidFill>
                  <a:latin typeface="Calibri"/>
                </a:rPr>
                <a:t>◻</a:t>
              </a:r>
              <a:endParaRPr b="0" lang="en-GB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2" name="TextBox 35"/>
            <p:cNvSpPr/>
            <p:nvPr/>
          </p:nvSpPr>
          <p:spPr>
            <a:xfrm flipH="1" flipV="1">
              <a:off x="10389960" y="5413680"/>
              <a:ext cx="37620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0000"/>
                  </a:solidFill>
                  <a:latin typeface="Calibri"/>
                </a:rPr>
                <a:t>+</a:t>
              </a:r>
              <a:endParaRPr b="0" lang="en-GB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3" name="TextBox 7"/>
            <p:cNvSpPr/>
            <p:nvPr/>
          </p:nvSpPr>
          <p:spPr>
            <a:xfrm>
              <a:off x="10321560" y="5336640"/>
              <a:ext cx="54324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0070c0"/>
                  </a:solidFill>
                  <a:latin typeface="Calibri"/>
                </a:rPr>
                <a:t>◇</a:t>
              </a:r>
              <a:endParaRPr b="0" lang="en-GB" sz="4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865760" y="2501280"/>
            <a:ext cx="4174200" cy="96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600" spc="-1" strike="noStrike">
                <a:solidFill>
                  <a:schemeClr val="dk1"/>
                </a:solidFill>
                <a:latin typeface="Calibri Light"/>
                <a:ea typeface="Calibri Light"/>
              </a:rPr>
              <a:t>Data Fusion</a:t>
            </a:r>
            <a:endParaRPr b="0" lang="en-US" sz="6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ftr" idx="9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ar-A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ar-A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26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527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28" name="Title 1"/>
          <p:cNvSpPr/>
          <p:nvPr/>
        </p:nvSpPr>
        <p:spPr>
          <a:xfrm>
            <a:off x="525960" y="6188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</a:t>
            </a:r>
            <a:endParaRPr b="0" lang="en-GB" sz="4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29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530" name="Straight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531" name="Title 1"/>
          <p:cNvSpPr/>
          <p:nvPr/>
        </p:nvSpPr>
        <p:spPr>
          <a:xfrm>
            <a:off x="8286480" y="2345400"/>
            <a:ext cx="3901680" cy="9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 fontScale="70155"/>
          </a:bodyPr>
          <a:p>
            <a:pPr defTabSz="914400">
              <a:lnSpc>
                <a:spcPct val="90000"/>
              </a:lnSpc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  <a:ea typeface="Calibri Light"/>
              </a:rPr>
              <a:t>Track Initiation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Arrow: Right 9"/>
          <p:cNvSpPr/>
          <p:nvPr/>
        </p:nvSpPr>
        <p:spPr>
          <a:xfrm>
            <a:off x="7538760" y="2679840"/>
            <a:ext cx="747360" cy="6321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50000">
                <a:srgbClr val="909090"/>
              </a:gs>
              <a:gs pos="100000">
                <a:srgbClr val="7b7b7b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3" name="Title 13"/>
          <p:cNvSpPr/>
          <p:nvPr/>
        </p:nvSpPr>
        <p:spPr>
          <a:xfrm>
            <a:off x="227520" y="2574000"/>
            <a:ext cx="4115520" cy="69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 fontScale="51491"/>
          </a:bodyPr>
          <a:p>
            <a:pPr defTabSz="914400">
              <a:lnSpc>
                <a:spcPct val="90000"/>
              </a:lnSpc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Sensory Data Format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Right Arrow 13"/>
          <p:cNvSpPr/>
          <p:nvPr/>
        </p:nvSpPr>
        <p:spPr>
          <a:xfrm>
            <a:off x="4008240" y="272268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6E21A2B-B35A-4C6B-B889-202BD998E7D8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0" dur="1000" fill="hold"/>
                                        <p:tgtEl>
                                          <p:spTgt spid="5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21" nodeType="withEffect" fill="hold" presetClass="path" presetID="35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006 3.33333E-006 L -0.06679 -0.00301 E">
                                      <p:cBhvr>
                                        <p:cTn id="222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0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8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nodeType="afterEffect" fill="hold" presetClass="emph" presetID="16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strVal val="rgb(49,125,-19)"/>
                                      </p:to>
                                    </p:set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strVal val="rgb(49,125,-19)"/>
                                      </p:to>
                                    </p:set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5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536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37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Track Initiation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8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539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540" name="PlaceHolder 1"/>
          <p:cNvSpPr>
            <a:spLocks noGrp="1"/>
          </p:cNvSpPr>
          <p:nvPr>
            <p:ph type="ftr" idx="97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sldNum" idx="98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0EA95F59-B3B0-41D2-9C0D-963FFE53AF0A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38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42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330560" y="3098880"/>
            <a:ext cx="1822680" cy="1808280"/>
          </a:xfrm>
          <a:prstGeom prst="rect">
            <a:avLst/>
          </a:prstGeom>
          <a:ln w="0">
            <a:noFill/>
          </a:ln>
        </p:spPr>
      </p:pic>
      <p:sp>
        <p:nvSpPr>
          <p:cNvPr id="543" name="TextBox 18"/>
          <p:cNvSpPr/>
          <p:nvPr/>
        </p:nvSpPr>
        <p:spPr>
          <a:xfrm>
            <a:off x="424080" y="4858920"/>
            <a:ext cx="32029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Sensory Data Processor (SDP)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TextBox 25"/>
          <p:cNvSpPr/>
          <p:nvPr/>
        </p:nvSpPr>
        <p:spPr>
          <a:xfrm>
            <a:off x="609120" y="291636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Data Fusion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Oval 26"/>
          <p:cNvSpPr/>
          <p:nvPr/>
        </p:nvSpPr>
        <p:spPr>
          <a:xfrm>
            <a:off x="4038480" y="2298600"/>
            <a:ext cx="4370400" cy="4327200"/>
          </a:xfrm>
          <a:prstGeom prst="ellipse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46" name="Oval 2"/>
          <p:cNvSpPr/>
          <p:nvPr/>
        </p:nvSpPr>
        <p:spPr>
          <a:xfrm>
            <a:off x="4734000" y="298404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47" name="Oval 47"/>
          <p:cNvSpPr/>
          <p:nvPr/>
        </p:nvSpPr>
        <p:spPr>
          <a:xfrm>
            <a:off x="6094440" y="603432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48" name="TextBox 4"/>
          <p:cNvSpPr/>
          <p:nvPr/>
        </p:nvSpPr>
        <p:spPr>
          <a:xfrm>
            <a:off x="8618040" y="22971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0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TextBox 48"/>
          <p:cNvSpPr/>
          <p:nvPr/>
        </p:nvSpPr>
        <p:spPr>
          <a:xfrm>
            <a:off x="8651880" y="277632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Oval 49"/>
          <p:cNvSpPr/>
          <p:nvPr/>
        </p:nvSpPr>
        <p:spPr>
          <a:xfrm>
            <a:off x="4856040" y="336456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1" name="Oval 51"/>
          <p:cNvSpPr/>
          <p:nvPr/>
        </p:nvSpPr>
        <p:spPr>
          <a:xfrm>
            <a:off x="6490080" y="588600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2" name="Oval 52"/>
          <p:cNvSpPr/>
          <p:nvPr/>
        </p:nvSpPr>
        <p:spPr>
          <a:xfrm>
            <a:off x="7223040" y="279360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3" name="Oval 53"/>
          <p:cNvSpPr/>
          <p:nvPr/>
        </p:nvSpPr>
        <p:spPr>
          <a:xfrm>
            <a:off x="5011200" y="370656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4" name="Oval 55"/>
          <p:cNvSpPr/>
          <p:nvPr/>
        </p:nvSpPr>
        <p:spPr>
          <a:xfrm>
            <a:off x="6879600" y="570168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5" name="TextBox 56"/>
          <p:cNvSpPr/>
          <p:nvPr/>
        </p:nvSpPr>
        <p:spPr>
          <a:xfrm>
            <a:off x="8649000" y="326880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TextBox 7"/>
          <p:cNvSpPr/>
          <p:nvPr/>
        </p:nvSpPr>
        <p:spPr>
          <a:xfrm>
            <a:off x="4997520" y="2899440"/>
            <a:ext cx="90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accent6">
                    <a:lumMod val="50000"/>
                  </a:schemeClr>
                </a:solidFill>
                <a:latin typeface="Calibri"/>
              </a:rPr>
              <a:t>Track 0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TextBox 57"/>
          <p:cNvSpPr/>
          <p:nvPr/>
        </p:nvSpPr>
        <p:spPr>
          <a:xfrm>
            <a:off x="5261760" y="5663160"/>
            <a:ext cx="90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accent1"/>
                </a:solidFill>
                <a:latin typeface="Calibri"/>
              </a:rPr>
              <a:t>Track 1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TextBox 58"/>
          <p:cNvSpPr/>
          <p:nvPr/>
        </p:nvSpPr>
        <p:spPr>
          <a:xfrm>
            <a:off x="6800400" y="3038040"/>
            <a:ext cx="1022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Track 2?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4" dur="indefinite" restart="never" nodeType="tmRoot">
          <p:childTnLst>
            <p:seq>
              <p:cTn id="235" dur="indefinite" nodeType="mainSeq">
                <p:childTnLst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560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1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Track Initiation – 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62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563" name="PlaceHolder 1"/>
          <p:cNvSpPr>
            <a:spLocks noGrp="1"/>
          </p:cNvSpPr>
          <p:nvPr>
            <p:ph type="ftr" idx="99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4" name="TextBox 8"/>
          <p:cNvSpPr/>
          <p:nvPr/>
        </p:nvSpPr>
        <p:spPr>
          <a:xfrm>
            <a:off x="310680" y="2438280"/>
            <a:ext cx="1161360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Detecting the presence of new aircraft tracks from the radar measurements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sldNum" idx="100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1B784649-F960-41B2-B1F9-9D303D8318BE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39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6" name="Rectangle 14"/>
          <p:cNvSpPr/>
          <p:nvPr/>
        </p:nvSpPr>
        <p:spPr>
          <a:xfrm>
            <a:off x="905400" y="3510360"/>
            <a:ext cx="2372040" cy="244368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" strike="noStrike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</a:rPr>
              <a:t>Plot that doesn't belong to an existing track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Rectangle 16"/>
          <p:cNvSpPr/>
          <p:nvPr/>
        </p:nvSpPr>
        <p:spPr>
          <a:xfrm>
            <a:off x="4801680" y="3510360"/>
            <a:ext cx="2372040" cy="244368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" strike="noStrike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</a:rPr>
              <a:t>Wait for the plot in subsequent scans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Rectangle 30"/>
          <p:cNvSpPr/>
          <p:nvPr/>
        </p:nvSpPr>
        <p:spPr>
          <a:xfrm>
            <a:off x="8741160" y="3510360"/>
            <a:ext cx="2372040" cy="244368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" strike="noStrike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</a:rPr>
              <a:t>Initiate a new track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Arrow: Right 37"/>
          <p:cNvSpPr/>
          <p:nvPr/>
        </p:nvSpPr>
        <p:spPr>
          <a:xfrm>
            <a:off x="3291480" y="4447440"/>
            <a:ext cx="1523520" cy="48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70" name="Arrow: Right 38"/>
          <p:cNvSpPr/>
          <p:nvPr/>
        </p:nvSpPr>
        <p:spPr>
          <a:xfrm>
            <a:off x="7187760" y="4447440"/>
            <a:ext cx="1523520" cy="48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71" name="TextBox 39"/>
          <p:cNvSpPr/>
          <p:nvPr/>
        </p:nvSpPr>
        <p:spPr>
          <a:xfrm>
            <a:off x="8606160" y="5903280"/>
            <a:ext cx="27428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global nearest neighbor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probability data association algorithm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0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5400" spc="-1" strike="noStrike">
                <a:solidFill>
                  <a:schemeClr val="lt1"/>
                </a:solidFill>
                <a:latin typeface="Calibri Light"/>
              </a:rPr>
              <a:t>Agenda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1" name="Straight Connector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112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13" name="PlaceHolder 1"/>
          <p:cNvSpPr>
            <a:spLocks noGrp="1"/>
          </p:cNvSpPr>
          <p:nvPr>
            <p:ph type="ftr" idx="37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14" name="Table 2"/>
          <p:cNvGraphicFramePr/>
          <p:nvPr/>
        </p:nvGraphicFramePr>
        <p:xfrm>
          <a:off x="166680" y="2298600"/>
          <a:ext cx="11855160" cy="3994920"/>
        </p:xfrm>
        <a:graphic>
          <a:graphicData uri="http://schemas.openxmlformats.org/drawingml/2006/table">
            <a:tbl>
              <a:tblPr/>
              <a:tblGrid>
                <a:gridCol w="1493280"/>
                <a:gridCol w="5794560"/>
                <a:gridCol w="4566960"/>
              </a:tblGrid>
              <a:tr h="1416240"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Day 2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Sensory data processing review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Flight data processing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Track – flight plan coupling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Monitoring aids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Safety net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Basic Linux commands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Tower, approach and area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  <a:buClr>
                          <a:srgbClr val="ffffff"/>
                        </a:buClr>
                        <a:buFont typeface="Symbol" charset="2"/>
                        <a:buChar char=""/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ATC air situation display (alerts)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1178640"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en-GB" sz="24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Day3</a:t>
                      </a:r>
                      <a:endParaRPr b="0" lang="en-GB" sz="2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000000"/>
                        </a:buClr>
                        <a:buFont typeface="Symbol" charset="2"/>
                        <a:buChar char=""/>
                      </a:pPr>
                      <a:r>
                        <a:rPr b="0" lang="en-GB" sz="24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Hostnames and /etc/hosts </a:t>
                      </a:r>
                      <a:endParaRPr b="0" lang="en-GB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000000"/>
                        </a:buClr>
                        <a:buFont typeface="Symbol" charset="2"/>
                        <a:buChar char=""/>
                      </a:pPr>
                      <a:r>
                        <a:rPr b="0" lang="en-GB" sz="24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Redundancy</a:t>
                      </a:r>
                      <a:endParaRPr b="0" lang="en-GB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000000"/>
                        </a:buClr>
                        <a:buFont typeface="Symbol" charset="2"/>
                        <a:buChar char=""/>
                      </a:pPr>
                      <a:r>
                        <a:rPr b="0" lang="en-GB" sz="24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Servers vs workstations</a:t>
                      </a:r>
                      <a:endParaRPr b="0" lang="en-GB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buClr>
                          <a:srgbClr val="000000"/>
                        </a:buClr>
                        <a:buFont typeface="Symbol" charset="2"/>
                        <a:buChar char=""/>
                      </a:pPr>
                      <a:r>
                        <a:rPr b="0" lang="en-GB" sz="24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Problem troubleshooting</a:t>
                      </a:r>
                      <a:endParaRPr b="0" lang="en-GB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  <a:buClr>
                          <a:srgbClr val="000000"/>
                        </a:buClr>
                        <a:buFont typeface="Symbol" charset="2"/>
                        <a:buChar char=""/>
                      </a:pPr>
                      <a:r>
                        <a:rPr b="0" lang="en-GB" sz="24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Regular Expressions</a:t>
                      </a:r>
                      <a:endParaRPr b="0" lang="en-GB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spcAft>
                          <a:spcPts val="799"/>
                        </a:spcAft>
                        <a:buClr>
                          <a:srgbClr val="000000"/>
                        </a:buClr>
                        <a:buFont typeface="Symbol" charset="2"/>
                        <a:buChar char=""/>
                      </a:pPr>
                      <a:r>
                        <a:rPr b="0" lang="en-GB" sz="24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Questions</a:t>
                      </a:r>
                      <a:endParaRPr b="0" lang="en-GB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GB" sz="24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 </a:t>
                      </a:r>
                      <a:endParaRPr b="0" lang="en-GB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2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573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74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Track Initiation – 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75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576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577" name="PlaceHolder 1"/>
          <p:cNvSpPr>
            <a:spLocks noGrp="1"/>
          </p:cNvSpPr>
          <p:nvPr>
            <p:ph type="ftr" idx="101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sldNum" idx="102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DBF1B0A1-2C00-4B8F-91C3-C0492692C1A1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40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79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330560" y="3098880"/>
            <a:ext cx="1822680" cy="1808280"/>
          </a:xfrm>
          <a:prstGeom prst="rect">
            <a:avLst/>
          </a:prstGeom>
          <a:ln w="0">
            <a:noFill/>
          </a:ln>
        </p:spPr>
      </p:pic>
      <p:sp>
        <p:nvSpPr>
          <p:cNvPr id="580" name="TextBox 18"/>
          <p:cNvSpPr/>
          <p:nvPr/>
        </p:nvSpPr>
        <p:spPr>
          <a:xfrm>
            <a:off x="424080" y="4858920"/>
            <a:ext cx="32029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Sensory Data Processor (SDP)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TextBox 25"/>
          <p:cNvSpPr/>
          <p:nvPr/>
        </p:nvSpPr>
        <p:spPr>
          <a:xfrm>
            <a:off x="609120" y="291636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Data Fusion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Oval 26"/>
          <p:cNvSpPr/>
          <p:nvPr/>
        </p:nvSpPr>
        <p:spPr>
          <a:xfrm>
            <a:off x="4038480" y="2298600"/>
            <a:ext cx="4370400" cy="4327200"/>
          </a:xfrm>
          <a:prstGeom prst="ellipse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83" name="Oval 2"/>
          <p:cNvSpPr/>
          <p:nvPr/>
        </p:nvSpPr>
        <p:spPr>
          <a:xfrm>
            <a:off x="4734000" y="298404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84" name="Oval 47"/>
          <p:cNvSpPr/>
          <p:nvPr/>
        </p:nvSpPr>
        <p:spPr>
          <a:xfrm>
            <a:off x="6094440" y="603432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85" name="TextBox 4"/>
          <p:cNvSpPr/>
          <p:nvPr/>
        </p:nvSpPr>
        <p:spPr>
          <a:xfrm>
            <a:off x="8618040" y="22971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0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TextBox 48"/>
          <p:cNvSpPr/>
          <p:nvPr/>
        </p:nvSpPr>
        <p:spPr>
          <a:xfrm>
            <a:off x="8651880" y="277632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Oval 49"/>
          <p:cNvSpPr/>
          <p:nvPr/>
        </p:nvSpPr>
        <p:spPr>
          <a:xfrm>
            <a:off x="4856040" y="336456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88" name="Oval 51"/>
          <p:cNvSpPr/>
          <p:nvPr/>
        </p:nvSpPr>
        <p:spPr>
          <a:xfrm>
            <a:off x="6490080" y="588600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89" name="Oval 52"/>
          <p:cNvSpPr/>
          <p:nvPr/>
        </p:nvSpPr>
        <p:spPr>
          <a:xfrm>
            <a:off x="7223040" y="279360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0" name="Oval 53"/>
          <p:cNvSpPr/>
          <p:nvPr/>
        </p:nvSpPr>
        <p:spPr>
          <a:xfrm>
            <a:off x="5011200" y="370656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1" name="Oval 55"/>
          <p:cNvSpPr/>
          <p:nvPr/>
        </p:nvSpPr>
        <p:spPr>
          <a:xfrm>
            <a:off x="6879600" y="570168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2" name="TextBox 56"/>
          <p:cNvSpPr/>
          <p:nvPr/>
        </p:nvSpPr>
        <p:spPr>
          <a:xfrm>
            <a:off x="8649000" y="326880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TextBox 7"/>
          <p:cNvSpPr/>
          <p:nvPr/>
        </p:nvSpPr>
        <p:spPr>
          <a:xfrm>
            <a:off x="4997520" y="2899440"/>
            <a:ext cx="90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accent6">
                    <a:lumMod val="50000"/>
                  </a:schemeClr>
                </a:solidFill>
                <a:latin typeface="Calibri"/>
              </a:rPr>
              <a:t>Track 0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TextBox 57"/>
          <p:cNvSpPr/>
          <p:nvPr/>
        </p:nvSpPr>
        <p:spPr>
          <a:xfrm>
            <a:off x="5261760" y="5663160"/>
            <a:ext cx="90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accent1"/>
                </a:solidFill>
                <a:latin typeface="Calibri"/>
              </a:rPr>
              <a:t>Track 1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Oval 27"/>
          <p:cNvSpPr/>
          <p:nvPr/>
        </p:nvSpPr>
        <p:spPr>
          <a:xfrm>
            <a:off x="7223040" y="318852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6" name="Oval 28"/>
          <p:cNvSpPr/>
          <p:nvPr/>
        </p:nvSpPr>
        <p:spPr>
          <a:xfrm>
            <a:off x="5171040" y="402372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7" name="Oval 29"/>
          <p:cNvSpPr/>
          <p:nvPr/>
        </p:nvSpPr>
        <p:spPr>
          <a:xfrm>
            <a:off x="7228080" y="549864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8" name="TextBox 30"/>
          <p:cNvSpPr/>
          <p:nvPr/>
        </p:nvSpPr>
        <p:spPr>
          <a:xfrm>
            <a:off x="8649000" y="372348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3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Oval 31"/>
          <p:cNvSpPr/>
          <p:nvPr/>
        </p:nvSpPr>
        <p:spPr>
          <a:xfrm>
            <a:off x="7235280" y="354564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0" name="Oval 32"/>
          <p:cNvSpPr/>
          <p:nvPr/>
        </p:nvSpPr>
        <p:spPr>
          <a:xfrm>
            <a:off x="5326920" y="436140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1" name="Oval 33"/>
          <p:cNvSpPr/>
          <p:nvPr/>
        </p:nvSpPr>
        <p:spPr>
          <a:xfrm>
            <a:off x="7559640" y="527400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2" name="TextBox 34"/>
          <p:cNvSpPr/>
          <p:nvPr/>
        </p:nvSpPr>
        <p:spPr>
          <a:xfrm>
            <a:off x="8649000" y="41637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4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TextBox 35"/>
          <p:cNvSpPr/>
          <p:nvPr/>
        </p:nvSpPr>
        <p:spPr>
          <a:xfrm>
            <a:off x="6305760" y="3468960"/>
            <a:ext cx="90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Track 2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8" dur="indefinite" restart="never" nodeType="tmRoot">
          <p:childTnLst>
            <p:seq>
              <p:cTn id="259" dur="indefinite" nodeType="mainSeq">
                <p:childTnLst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4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605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06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Track Update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07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608" name="PlaceHolder 1"/>
          <p:cNvSpPr>
            <a:spLocks noGrp="1"/>
          </p:cNvSpPr>
          <p:nvPr>
            <p:ph type="ftr" idx="103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sldNum" idx="104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89179629-EAAE-49E7-AD81-C61D9C0BCE20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41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0" name="Rectangle 16"/>
          <p:cNvSpPr/>
          <p:nvPr/>
        </p:nvSpPr>
        <p:spPr>
          <a:xfrm>
            <a:off x="204480" y="2510280"/>
            <a:ext cx="2372040" cy="244368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" strike="noStrike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</a:rPr>
              <a:t>Track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Rectangle 30"/>
          <p:cNvSpPr/>
          <p:nvPr/>
        </p:nvSpPr>
        <p:spPr>
          <a:xfrm>
            <a:off x="4143600" y="2510280"/>
            <a:ext cx="2917080" cy="244368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" strike="noStrike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</a:rPr>
              <a:t>Track Management (Update and Deletion)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Arrow: Right 38"/>
          <p:cNvSpPr/>
          <p:nvPr/>
        </p:nvSpPr>
        <p:spPr>
          <a:xfrm>
            <a:off x="2590200" y="3447360"/>
            <a:ext cx="1523520" cy="48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3" name="Curved Down Arrow 1"/>
          <p:cNvSpPr/>
          <p:nvPr/>
        </p:nvSpPr>
        <p:spPr>
          <a:xfrm rot="10800000">
            <a:off x="1197360" y="4954680"/>
            <a:ext cx="4368600" cy="12189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4" name="TextBox 2"/>
          <p:cNvSpPr/>
          <p:nvPr/>
        </p:nvSpPr>
        <p:spPr>
          <a:xfrm>
            <a:off x="7286040" y="2163960"/>
            <a:ext cx="3717720" cy="17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f0000"/>
                </a:solidFill>
                <a:uFillTx/>
                <a:latin typeface="Calibri"/>
              </a:rPr>
              <a:t>Validation: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Uniform motion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Uniform speed change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Standard turn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TextBox 18"/>
          <p:cNvSpPr/>
          <p:nvPr/>
        </p:nvSpPr>
        <p:spPr>
          <a:xfrm>
            <a:off x="7291440" y="4386240"/>
            <a:ext cx="4453560" cy="17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f0000"/>
                </a:solidFill>
                <a:uFillTx/>
                <a:latin typeface="Calibri"/>
              </a:rPr>
              <a:t>Likelihood function: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Distance bet. Plot and Track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SSR Code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AC 24-bit address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617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8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Track Validation – Turn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19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620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621" name="PlaceHolder 1"/>
          <p:cNvSpPr>
            <a:spLocks noGrp="1"/>
          </p:cNvSpPr>
          <p:nvPr>
            <p:ph type="ftr" idx="105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sldNum" idx="106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ABA7EE29-2431-4E76-B366-46A2C99D73E1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42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23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330560" y="3098880"/>
            <a:ext cx="1822680" cy="1808280"/>
          </a:xfrm>
          <a:prstGeom prst="rect">
            <a:avLst/>
          </a:prstGeom>
          <a:ln w="0">
            <a:noFill/>
          </a:ln>
        </p:spPr>
      </p:pic>
      <p:sp>
        <p:nvSpPr>
          <p:cNvPr id="624" name="TextBox 18"/>
          <p:cNvSpPr/>
          <p:nvPr/>
        </p:nvSpPr>
        <p:spPr>
          <a:xfrm>
            <a:off x="424080" y="4858920"/>
            <a:ext cx="32029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Sensory Data Processor (SDP)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TextBox 25"/>
          <p:cNvSpPr/>
          <p:nvPr/>
        </p:nvSpPr>
        <p:spPr>
          <a:xfrm>
            <a:off x="609120" y="291636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Data Fusion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Oval 26"/>
          <p:cNvSpPr/>
          <p:nvPr/>
        </p:nvSpPr>
        <p:spPr>
          <a:xfrm>
            <a:off x="4038480" y="2298600"/>
            <a:ext cx="4370400" cy="4327200"/>
          </a:xfrm>
          <a:prstGeom prst="ellipse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27" name="TextBox 4"/>
          <p:cNvSpPr/>
          <p:nvPr/>
        </p:nvSpPr>
        <p:spPr>
          <a:xfrm>
            <a:off x="8618040" y="22971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0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TextBox 48"/>
          <p:cNvSpPr/>
          <p:nvPr/>
        </p:nvSpPr>
        <p:spPr>
          <a:xfrm>
            <a:off x="8651880" y="277632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Oval 52"/>
          <p:cNvSpPr/>
          <p:nvPr/>
        </p:nvSpPr>
        <p:spPr>
          <a:xfrm>
            <a:off x="7223040" y="279360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0" name="TextBox 56"/>
          <p:cNvSpPr/>
          <p:nvPr/>
        </p:nvSpPr>
        <p:spPr>
          <a:xfrm>
            <a:off x="8649000" y="326880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Oval 27"/>
          <p:cNvSpPr/>
          <p:nvPr/>
        </p:nvSpPr>
        <p:spPr>
          <a:xfrm>
            <a:off x="7223040" y="318852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2" name="TextBox 30"/>
          <p:cNvSpPr/>
          <p:nvPr/>
        </p:nvSpPr>
        <p:spPr>
          <a:xfrm>
            <a:off x="8649000" y="372348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3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Oval 31"/>
          <p:cNvSpPr/>
          <p:nvPr/>
        </p:nvSpPr>
        <p:spPr>
          <a:xfrm>
            <a:off x="7235280" y="354564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4" name="TextBox 34"/>
          <p:cNvSpPr/>
          <p:nvPr/>
        </p:nvSpPr>
        <p:spPr>
          <a:xfrm>
            <a:off x="8649000" y="41637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4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TextBox 35"/>
          <p:cNvSpPr/>
          <p:nvPr/>
        </p:nvSpPr>
        <p:spPr>
          <a:xfrm>
            <a:off x="6305760" y="3468960"/>
            <a:ext cx="90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Track 2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Oval 36"/>
          <p:cNvSpPr/>
          <p:nvPr/>
        </p:nvSpPr>
        <p:spPr>
          <a:xfrm>
            <a:off x="7711920" y="355536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7" name="TextBox 37"/>
          <p:cNvSpPr/>
          <p:nvPr/>
        </p:nvSpPr>
        <p:spPr>
          <a:xfrm>
            <a:off x="8649000" y="45975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5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TextBox 38"/>
          <p:cNvSpPr/>
          <p:nvPr/>
        </p:nvSpPr>
        <p:spPr>
          <a:xfrm>
            <a:off x="4596120" y="5178960"/>
            <a:ext cx="3218400" cy="516600"/>
          </a:xfrm>
          <a:prstGeom prst="rect">
            <a:avLst/>
          </a:prstGeom>
          <a:solidFill>
            <a:srgbClr val="ff0000"/>
          </a:solidFill>
          <a:ln w="0"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lt1"/>
                </a:solidFill>
                <a:latin typeface="Calibri"/>
              </a:rPr>
              <a:t>Rejected: wrong turn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9" name="TextBox 24"/>
          <p:cNvSpPr/>
          <p:nvPr/>
        </p:nvSpPr>
        <p:spPr>
          <a:xfrm>
            <a:off x="7535880" y="3137040"/>
            <a:ext cx="61560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6600" spc="-1" strike="noStrike">
                <a:solidFill>
                  <a:schemeClr val="dk1"/>
                </a:solidFill>
                <a:latin typeface="Calibri"/>
              </a:rPr>
              <a:t>X</a:t>
            </a:r>
            <a:endParaRPr b="0" lang="en-GB" sz="6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0" dur="indefinite" restart="never" nodeType="tmRoot">
          <p:childTnLst>
            <p:seq>
              <p:cTn id="301" dur="indefinite" nodeType="mainSeq">
                <p:childTnLst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0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641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2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Track Validation – Speed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3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644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645" name="PlaceHolder 1"/>
          <p:cNvSpPr>
            <a:spLocks noGrp="1"/>
          </p:cNvSpPr>
          <p:nvPr>
            <p:ph type="ftr" idx="107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sldNum" idx="108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A17B1A8F-5268-4C4C-A4DB-48278AEE7636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43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47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330560" y="3098880"/>
            <a:ext cx="1822680" cy="1808280"/>
          </a:xfrm>
          <a:prstGeom prst="rect">
            <a:avLst/>
          </a:prstGeom>
          <a:ln w="0">
            <a:noFill/>
          </a:ln>
        </p:spPr>
      </p:pic>
      <p:sp>
        <p:nvSpPr>
          <p:cNvPr id="648" name="TextBox 18"/>
          <p:cNvSpPr/>
          <p:nvPr/>
        </p:nvSpPr>
        <p:spPr>
          <a:xfrm>
            <a:off x="424080" y="4858920"/>
            <a:ext cx="32029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Sensory Data Processor (SDP)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TextBox 25"/>
          <p:cNvSpPr/>
          <p:nvPr/>
        </p:nvSpPr>
        <p:spPr>
          <a:xfrm>
            <a:off x="609120" y="291636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Data Fusion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Oval 26"/>
          <p:cNvSpPr/>
          <p:nvPr/>
        </p:nvSpPr>
        <p:spPr>
          <a:xfrm>
            <a:off x="4038480" y="2298600"/>
            <a:ext cx="4370400" cy="4327200"/>
          </a:xfrm>
          <a:prstGeom prst="ellipse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1" name="TextBox 4"/>
          <p:cNvSpPr/>
          <p:nvPr/>
        </p:nvSpPr>
        <p:spPr>
          <a:xfrm>
            <a:off x="8618040" y="22971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0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TextBox 48"/>
          <p:cNvSpPr/>
          <p:nvPr/>
        </p:nvSpPr>
        <p:spPr>
          <a:xfrm>
            <a:off x="8651880" y="277632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Oval 52"/>
          <p:cNvSpPr/>
          <p:nvPr/>
        </p:nvSpPr>
        <p:spPr>
          <a:xfrm>
            <a:off x="7223040" y="279360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4" name="TextBox 56"/>
          <p:cNvSpPr/>
          <p:nvPr/>
        </p:nvSpPr>
        <p:spPr>
          <a:xfrm>
            <a:off x="8649000" y="326880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Oval 27"/>
          <p:cNvSpPr/>
          <p:nvPr/>
        </p:nvSpPr>
        <p:spPr>
          <a:xfrm>
            <a:off x="7223040" y="318852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6" name="TextBox 30"/>
          <p:cNvSpPr/>
          <p:nvPr/>
        </p:nvSpPr>
        <p:spPr>
          <a:xfrm>
            <a:off x="8649000" y="372348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3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Oval 31"/>
          <p:cNvSpPr/>
          <p:nvPr/>
        </p:nvSpPr>
        <p:spPr>
          <a:xfrm>
            <a:off x="7235280" y="354564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8" name="TextBox 34"/>
          <p:cNvSpPr/>
          <p:nvPr/>
        </p:nvSpPr>
        <p:spPr>
          <a:xfrm>
            <a:off x="8649000" y="41637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4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TextBox 35"/>
          <p:cNvSpPr/>
          <p:nvPr/>
        </p:nvSpPr>
        <p:spPr>
          <a:xfrm>
            <a:off x="6305760" y="3468960"/>
            <a:ext cx="90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Track 2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Oval 36"/>
          <p:cNvSpPr/>
          <p:nvPr/>
        </p:nvSpPr>
        <p:spPr>
          <a:xfrm>
            <a:off x="7209360" y="460440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1" name="TextBox 37"/>
          <p:cNvSpPr/>
          <p:nvPr/>
        </p:nvSpPr>
        <p:spPr>
          <a:xfrm>
            <a:off x="8649000" y="45975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5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TextBox 38"/>
          <p:cNvSpPr/>
          <p:nvPr/>
        </p:nvSpPr>
        <p:spPr>
          <a:xfrm>
            <a:off x="4490280" y="5076360"/>
            <a:ext cx="3466800" cy="516600"/>
          </a:xfrm>
          <a:prstGeom prst="rect">
            <a:avLst/>
          </a:prstGeom>
          <a:solidFill>
            <a:srgbClr val="ff0000"/>
          </a:solidFill>
          <a:ln w="0"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lt1"/>
                </a:solidFill>
                <a:latin typeface="Calibri"/>
              </a:rPr>
              <a:t>Rejected: wrong speed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3" name="TextBox 24"/>
          <p:cNvSpPr/>
          <p:nvPr/>
        </p:nvSpPr>
        <p:spPr>
          <a:xfrm>
            <a:off x="7023600" y="4147200"/>
            <a:ext cx="61560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6600" spc="-1" strike="noStrike">
                <a:solidFill>
                  <a:schemeClr val="dk1"/>
                </a:solidFill>
                <a:latin typeface="Calibri"/>
              </a:rPr>
              <a:t>X</a:t>
            </a:r>
            <a:endParaRPr b="0" lang="en-GB" sz="6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4" dur="indefinite" restart="never" nodeType="tmRoot">
          <p:childTnLst>
            <p:seq>
              <p:cTn id="315" dur="indefinite" nodeType="mainSeq">
                <p:childTnLst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4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665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6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Track Likelihood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67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668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669" name="PlaceHolder 1"/>
          <p:cNvSpPr>
            <a:spLocks noGrp="1"/>
          </p:cNvSpPr>
          <p:nvPr>
            <p:ph type="ftr" idx="109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 type="sldNum" idx="110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AFCBCFBC-FC40-4CE0-AEDF-89D1DD09156B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44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71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330560" y="3098880"/>
            <a:ext cx="1822680" cy="1808280"/>
          </a:xfrm>
          <a:prstGeom prst="rect">
            <a:avLst/>
          </a:prstGeom>
          <a:ln w="0">
            <a:noFill/>
          </a:ln>
        </p:spPr>
      </p:pic>
      <p:sp>
        <p:nvSpPr>
          <p:cNvPr id="672" name="TextBox 18"/>
          <p:cNvSpPr/>
          <p:nvPr/>
        </p:nvSpPr>
        <p:spPr>
          <a:xfrm>
            <a:off x="424080" y="4858920"/>
            <a:ext cx="32029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Sensory Data Processor (SDP)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TextBox 25"/>
          <p:cNvSpPr/>
          <p:nvPr/>
        </p:nvSpPr>
        <p:spPr>
          <a:xfrm>
            <a:off x="609120" y="291636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Data Fusion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Oval 26"/>
          <p:cNvSpPr/>
          <p:nvPr/>
        </p:nvSpPr>
        <p:spPr>
          <a:xfrm>
            <a:off x="4038480" y="2298600"/>
            <a:ext cx="4370400" cy="4327200"/>
          </a:xfrm>
          <a:prstGeom prst="ellipse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75" name="TextBox 4"/>
          <p:cNvSpPr/>
          <p:nvPr/>
        </p:nvSpPr>
        <p:spPr>
          <a:xfrm>
            <a:off x="8618040" y="22971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0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TextBox 48"/>
          <p:cNvSpPr/>
          <p:nvPr/>
        </p:nvSpPr>
        <p:spPr>
          <a:xfrm>
            <a:off x="8651880" y="277632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Oval 52"/>
          <p:cNvSpPr/>
          <p:nvPr/>
        </p:nvSpPr>
        <p:spPr>
          <a:xfrm>
            <a:off x="7223040" y="279360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78" name="TextBox 56"/>
          <p:cNvSpPr/>
          <p:nvPr/>
        </p:nvSpPr>
        <p:spPr>
          <a:xfrm>
            <a:off x="8649000" y="326880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Oval 27"/>
          <p:cNvSpPr/>
          <p:nvPr/>
        </p:nvSpPr>
        <p:spPr>
          <a:xfrm>
            <a:off x="7223040" y="318852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0" name="TextBox 30"/>
          <p:cNvSpPr/>
          <p:nvPr/>
        </p:nvSpPr>
        <p:spPr>
          <a:xfrm>
            <a:off x="8649000" y="372348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3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Oval 31"/>
          <p:cNvSpPr/>
          <p:nvPr/>
        </p:nvSpPr>
        <p:spPr>
          <a:xfrm>
            <a:off x="7235280" y="354564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2" name="TextBox 34"/>
          <p:cNvSpPr/>
          <p:nvPr/>
        </p:nvSpPr>
        <p:spPr>
          <a:xfrm>
            <a:off x="8649000" y="41637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4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TextBox 35"/>
          <p:cNvSpPr/>
          <p:nvPr/>
        </p:nvSpPr>
        <p:spPr>
          <a:xfrm>
            <a:off x="6305760" y="3468960"/>
            <a:ext cx="90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Track 2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Oval 36"/>
          <p:cNvSpPr/>
          <p:nvPr/>
        </p:nvSpPr>
        <p:spPr>
          <a:xfrm>
            <a:off x="7215120" y="3911760"/>
            <a:ext cx="244080" cy="2440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5" name="TextBox 37"/>
          <p:cNvSpPr/>
          <p:nvPr/>
        </p:nvSpPr>
        <p:spPr>
          <a:xfrm>
            <a:off x="8649000" y="45975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5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TextBox 38"/>
          <p:cNvSpPr/>
          <p:nvPr/>
        </p:nvSpPr>
        <p:spPr>
          <a:xfrm>
            <a:off x="4623840" y="4553640"/>
            <a:ext cx="3200040" cy="1186920"/>
          </a:xfrm>
          <a:prstGeom prst="rect">
            <a:avLst/>
          </a:prstGeom>
          <a:solidFill>
            <a:srgbClr val="ff0000"/>
          </a:solidFill>
          <a:ln w="0"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Calibri"/>
              </a:rPr>
              <a:t>Rejected: Mismatching SSR Code and AC address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7" name="TextBox 24"/>
          <p:cNvSpPr/>
          <p:nvPr/>
        </p:nvSpPr>
        <p:spPr>
          <a:xfrm>
            <a:off x="7049520" y="3508560"/>
            <a:ext cx="61560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6600" spc="-1" strike="noStrike">
                <a:solidFill>
                  <a:schemeClr val="dk1"/>
                </a:solidFill>
                <a:latin typeface="Calibri"/>
              </a:rPr>
              <a:t>X</a:t>
            </a:r>
            <a:endParaRPr b="0" lang="en-GB" sz="6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8" dur="indefinite" restart="never" nodeType="tmRoot">
          <p:childTnLst>
            <p:seq>
              <p:cTn id="329" dur="indefinite" nodeType="mainSeq">
                <p:childTnLst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8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689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0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Track Cancellation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91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692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693" name="PlaceHolder 1"/>
          <p:cNvSpPr>
            <a:spLocks noGrp="1"/>
          </p:cNvSpPr>
          <p:nvPr>
            <p:ph type="ftr" idx="111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sldNum" idx="112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2F03728F-DDC7-4216-BC2A-2D0963E186CE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45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95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330560" y="3098880"/>
            <a:ext cx="1822680" cy="1808280"/>
          </a:xfrm>
          <a:prstGeom prst="rect">
            <a:avLst/>
          </a:prstGeom>
          <a:ln w="0">
            <a:noFill/>
          </a:ln>
        </p:spPr>
      </p:pic>
      <p:sp>
        <p:nvSpPr>
          <p:cNvPr id="696" name="TextBox 18"/>
          <p:cNvSpPr/>
          <p:nvPr/>
        </p:nvSpPr>
        <p:spPr>
          <a:xfrm>
            <a:off x="424080" y="4858920"/>
            <a:ext cx="32029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Sensory Data Processor (SDP)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TextBox 25"/>
          <p:cNvSpPr/>
          <p:nvPr/>
        </p:nvSpPr>
        <p:spPr>
          <a:xfrm>
            <a:off x="609120" y="291636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Data Fusion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Oval 26"/>
          <p:cNvSpPr/>
          <p:nvPr/>
        </p:nvSpPr>
        <p:spPr>
          <a:xfrm>
            <a:off x="4038480" y="2298600"/>
            <a:ext cx="4370400" cy="4327200"/>
          </a:xfrm>
          <a:prstGeom prst="ellipse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9" name="Oval 2"/>
          <p:cNvSpPr/>
          <p:nvPr/>
        </p:nvSpPr>
        <p:spPr>
          <a:xfrm>
            <a:off x="4734000" y="298404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0" name="Oval 47"/>
          <p:cNvSpPr/>
          <p:nvPr/>
        </p:nvSpPr>
        <p:spPr>
          <a:xfrm>
            <a:off x="5350680" y="616176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1" name="TextBox 4"/>
          <p:cNvSpPr/>
          <p:nvPr/>
        </p:nvSpPr>
        <p:spPr>
          <a:xfrm>
            <a:off x="8618040" y="22971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0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TextBox 48"/>
          <p:cNvSpPr/>
          <p:nvPr/>
        </p:nvSpPr>
        <p:spPr>
          <a:xfrm>
            <a:off x="8651880" y="277632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Oval 49"/>
          <p:cNvSpPr/>
          <p:nvPr/>
        </p:nvSpPr>
        <p:spPr>
          <a:xfrm>
            <a:off x="4856040" y="336456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4" name="Oval 51"/>
          <p:cNvSpPr/>
          <p:nvPr/>
        </p:nvSpPr>
        <p:spPr>
          <a:xfrm>
            <a:off x="5746320" y="601344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5" name="Oval 52"/>
          <p:cNvSpPr/>
          <p:nvPr/>
        </p:nvSpPr>
        <p:spPr>
          <a:xfrm>
            <a:off x="7223040" y="279360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6" name="Oval 53"/>
          <p:cNvSpPr/>
          <p:nvPr/>
        </p:nvSpPr>
        <p:spPr>
          <a:xfrm>
            <a:off x="5011200" y="370656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7" name="Oval 55"/>
          <p:cNvSpPr/>
          <p:nvPr/>
        </p:nvSpPr>
        <p:spPr>
          <a:xfrm>
            <a:off x="6135840" y="582912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8" name="TextBox 56"/>
          <p:cNvSpPr/>
          <p:nvPr/>
        </p:nvSpPr>
        <p:spPr>
          <a:xfrm>
            <a:off x="8649000" y="326880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TextBox 7"/>
          <p:cNvSpPr/>
          <p:nvPr/>
        </p:nvSpPr>
        <p:spPr>
          <a:xfrm>
            <a:off x="4997520" y="2899440"/>
            <a:ext cx="90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accent6">
                    <a:lumMod val="50000"/>
                  </a:schemeClr>
                </a:solidFill>
                <a:latin typeface="Calibri"/>
              </a:rPr>
              <a:t>Track 0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TextBox 57"/>
          <p:cNvSpPr/>
          <p:nvPr/>
        </p:nvSpPr>
        <p:spPr>
          <a:xfrm>
            <a:off x="4648680" y="5689440"/>
            <a:ext cx="90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accent1"/>
                </a:solidFill>
                <a:latin typeface="Calibri"/>
              </a:rPr>
              <a:t>Track 1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Oval 27"/>
          <p:cNvSpPr/>
          <p:nvPr/>
        </p:nvSpPr>
        <p:spPr>
          <a:xfrm>
            <a:off x="7223040" y="318852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2" name="Oval 28"/>
          <p:cNvSpPr/>
          <p:nvPr/>
        </p:nvSpPr>
        <p:spPr>
          <a:xfrm>
            <a:off x="5171040" y="402372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3" name="Oval 29"/>
          <p:cNvSpPr/>
          <p:nvPr/>
        </p:nvSpPr>
        <p:spPr>
          <a:xfrm>
            <a:off x="6484320" y="562608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4" name="TextBox 30"/>
          <p:cNvSpPr/>
          <p:nvPr/>
        </p:nvSpPr>
        <p:spPr>
          <a:xfrm>
            <a:off x="8649000" y="372348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3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Oval 31"/>
          <p:cNvSpPr/>
          <p:nvPr/>
        </p:nvSpPr>
        <p:spPr>
          <a:xfrm>
            <a:off x="7235280" y="3545640"/>
            <a:ext cx="244080" cy="244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6" name="Oval 32"/>
          <p:cNvSpPr/>
          <p:nvPr/>
        </p:nvSpPr>
        <p:spPr>
          <a:xfrm>
            <a:off x="5326920" y="436140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7" name="Oval 33"/>
          <p:cNvSpPr/>
          <p:nvPr/>
        </p:nvSpPr>
        <p:spPr>
          <a:xfrm>
            <a:off x="6815880" y="540144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8" name="TextBox 34"/>
          <p:cNvSpPr/>
          <p:nvPr/>
        </p:nvSpPr>
        <p:spPr>
          <a:xfrm>
            <a:off x="8649000" y="416376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4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TextBox 35"/>
          <p:cNvSpPr/>
          <p:nvPr/>
        </p:nvSpPr>
        <p:spPr>
          <a:xfrm>
            <a:off x="6287040" y="2593440"/>
            <a:ext cx="903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Track 2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Oval 37"/>
          <p:cNvSpPr/>
          <p:nvPr/>
        </p:nvSpPr>
        <p:spPr>
          <a:xfrm>
            <a:off x="5473080" y="468324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1" name="Oval 38"/>
          <p:cNvSpPr/>
          <p:nvPr/>
        </p:nvSpPr>
        <p:spPr>
          <a:xfrm>
            <a:off x="7158960" y="521316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2" name="TextBox 40"/>
          <p:cNvSpPr/>
          <p:nvPr/>
        </p:nvSpPr>
        <p:spPr>
          <a:xfrm>
            <a:off x="8643960" y="458532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5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Oval 41"/>
          <p:cNvSpPr/>
          <p:nvPr/>
        </p:nvSpPr>
        <p:spPr>
          <a:xfrm>
            <a:off x="5623920" y="4971600"/>
            <a:ext cx="244080" cy="244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4" name="Oval 42"/>
          <p:cNvSpPr/>
          <p:nvPr/>
        </p:nvSpPr>
        <p:spPr>
          <a:xfrm>
            <a:off x="7508520" y="4991400"/>
            <a:ext cx="244080" cy="244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5" name="TextBox 43"/>
          <p:cNvSpPr/>
          <p:nvPr/>
        </p:nvSpPr>
        <p:spPr>
          <a:xfrm>
            <a:off x="8675280" y="4974840"/>
            <a:ext cx="1154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Time 6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TextBox 44"/>
          <p:cNvSpPr/>
          <p:nvPr/>
        </p:nvSpPr>
        <p:spPr>
          <a:xfrm>
            <a:off x="8047440" y="6077520"/>
            <a:ext cx="3466800" cy="516600"/>
          </a:xfrm>
          <a:prstGeom prst="rect">
            <a:avLst/>
          </a:prstGeom>
          <a:solidFill>
            <a:srgbClr val="ff0000"/>
          </a:solidFill>
          <a:ln w="0"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lt1"/>
                </a:solidFill>
                <a:latin typeface="Calibri"/>
              </a:rPr>
              <a:t>Rejected: wrong speed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7" name="TextBox 45"/>
          <p:cNvSpPr/>
          <p:nvPr/>
        </p:nvSpPr>
        <p:spPr>
          <a:xfrm>
            <a:off x="6472440" y="2270160"/>
            <a:ext cx="61560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6600" spc="-1" strike="noStrike">
                <a:solidFill>
                  <a:schemeClr val="dk1"/>
                </a:solidFill>
                <a:latin typeface="Calibri"/>
              </a:rPr>
              <a:t>X</a:t>
            </a:r>
            <a:endParaRPr b="0" lang="en-GB" sz="6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2" dur="indefinite" restart="never" nodeType="tmRoot">
          <p:childTnLst>
            <p:seq>
              <p:cTn id="343" dur="indefinite" nodeType="mainSeq">
                <p:childTnLst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0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08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1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1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17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ftr" idx="11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ar-A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ar-A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29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730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1" name="Title 1"/>
          <p:cNvSpPr/>
          <p:nvPr/>
        </p:nvSpPr>
        <p:spPr>
          <a:xfrm>
            <a:off x="525960" y="6188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alibri Light"/>
                <a:ea typeface="Calibri Light"/>
              </a:rPr>
              <a:t>Sensory Data Processing – </a:t>
            </a:r>
            <a:r>
              <a:rPr b="0" lang="en-US" sz="48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Summary</a:t>
            </a:r>
            <a:endParaRPr b="0" lang="en-GB" sz="4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32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733" name="Straight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734" name="TextBox 5"/>
          <p:cNvSpPr/>
          <p:nvPr/>
        </p:nvSpPr>
        <p:spPr>
          <a:xfrm>
            <a:off x="251280" y="2750400"/>
            <a:ext cx="684432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chemeClr val="dk1"/>
                </a:solidFill>
                <a:latin typeface="Calibri"/>
              </a:rPr>
              <a:t>Sensory data decoding (ASTERIX)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chemeClr val="dk1"/>
                </a:solidFill>
                <a:latin typeface="Calibri"/>
              </a:rPr>
              <a:t>Data fusion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chemeClr val="dk1"/>
                </a:solidFill>
                <a:latin typeface="Calibri"/>
              </a:rPr>
              <a:t>Track Initiation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chemeClr val="dk1"/>
                </a:solidFill>
                <a:latin typeface="Calibri"/>
              </a:rPr>
              <a:t>Track Update and Validation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chemeClr val="dk1"/>
                </a:solidFill>
                <a:latin typeface="Calibri"/>
              </a:rPr>
              <a:t>Track Cancellation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12BF2BD-B0D4-4FDC-8598-8052D18C2782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9" dur="indefinite" restart="never" nodeType="tmRoot">
          <p:childTnLst>
            <p:seq>
              <p:cTn id="420" dur="indefinite" nodeType="mainSeq">
                <p:childTnLst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5" dur="500" fill="hold"/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6" dur="500" fill="hold"/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1" dur="500" fill="hold"/>
                                        <p:tgtEl>
                                          <p:spTgt spid="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2" dur="500" fill="hold"/>
                                        <p:tgtEl>
                                          <p:spTgt spid="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7" dur="500" fill="hold"/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8" dur="500" fill="hold"/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3" dur="500" fill="hold"/>
                                        <p:tgtEl>
                                          <p:spTgt spid="7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4" dur="500" fill="hold"/>
                                        <p:tgtEl>
                                          <p:spTgt spid="7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9" dur="500" fill="hold"/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0" dur="500" fill="hold"/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ftr" idx="1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ar-A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ar-A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36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737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8" name="Title 1"/>
          <p:cNvSpPr/>
          <p:nvPr/>
        </p:nvSpPr>
        <p:spPr>
          <a:xfrm>
            <a:off x="525960" y="6188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alibri Light"/>
                <a:ea typeface="Calibri Light"/>
              </a:rPr>
              <a:t>Flight Data Processing</a:t>
            </a:r>
            <a:endParaRPr b="0" lang="en-GB" sz="4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39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740" name="Straight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pic>
        <p:nvPicPr>
          <p:cNvPr id="741" name="Picture 1" descr=""/>
          <p:cNvPicPr/>
          <p:nvPr/>
        </p:nvPicPr>
        <p:blipFill>
          <a:blip r:embed="rId1"/>
          <a:stretch/>
        </p:blipFill>
        <p:spPr>
          <a:xfrm>
            <a:off x="3485880" y="2811600"/>
            <a:ext cx="5216760" cy="2934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19BFA66-2821-4C28-B099-696D40EF5F48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Picture 7" descr=""/>
          <p:cNvPicPr/>
          <p:nvPr/>
        </p:nvPicPr>
        <p:blipFill>
          <a:blip r:embed="rId1"/>
          <a:stretch/>
        </p:blipFill>
        <p:spPr>
          <a:xfrm>
            <a:off x="2923560" y="928800"/>
            <a:ext cx="6344280" cy="5593320"/>
          </a:xfrm>
          <a:prstGeom prst="rect">
            <a:avLst/>
          </a:prstGeom>
          <a:ln w="0">
            <a:noFill/>
          </a:ln>
        </p:spPr>
      </p:pic>
      <p:sp>
        <p:nvSpPr>
          <p:cNvPr id="743" name="Rectangle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6720" y="280440"/>
            <a:ext cx="11438280" cy="1843920"/>
          </a:xfrm>
          <a:prstGeom prst="rect">
            <a:avLst/>
          </a:prstGeom>
          <a:solidFill>
            <a:srgbClr val="404040"/>
          </a:solidFill>
          <a:ln cap="sq"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44" name="Title 1"/>
          <p:cNvSpPr/>
          <p:nvPr/>
        </p:nvSpPr>
        <p:spPr>
          <a:xfrm>
            <a:off x="546480" y="4334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Flight Data Processing – Air Field Definition: Air Routes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45" name="Straight Connector 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29840" y="1522080"/>
            <a:ext cx="7772760" cy="360"/>
          </a:xfrm>
          <a:prstGeom prst="straightConnector1">
            <a:avLst/>
          </a:prstGeom>
          <a:ln w="22225">
            <a:solidFill>
              <a:srgbClr val="d9d9d9"/>
            </a:solidFill>
          </a:ln>
        </p:spPr>
      </p:cxnSp>
      <p:sp>
        <p:nvSpPr>
          <p:cNvPr id="746" name="PlaceHolder 1"/>
          <p:cNvSpPr>
            <a:spLocks noGrp="1"/>
          </p:cNvSpPr>
          <p:nvPr>
            <p:ph type="ftr" idx="115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 type="sldNum" idx="116"/>
          </p:nvPr>
        </p:nvSpPr>
        <p:spPr>
          <a:xfrm>
            <a:off x="86032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256EC2B3-D4EE-4157-B672-FB2E7D5E2FC1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48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Rectangle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6720" y="280440"/>
            <a:ext cx="11438280" cy="1843920"/>
          </a:xfrm>
          <a:prstGeom prst="rect">
            <a:avLst/>
          </a:prstGeom>
          <a:solidFill>
            <a:srgbClr val="404040"/>
          </a:solidFill>
          <a:ln cap="sq"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49" name="Title 1"/>
          <p:cNvSpPr/>
          <p:nvPr/>
        </p:nvSpPr>
        <p:spPr>
          <a:xfrm>
            <a:off x="546480" y="4334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Flight Data Processing – Air Field Definition – Air Routes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50" name="Straight Connector 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29840" y="1522080"/>
            <a:ext cx="7772760" cy="360"/>
          </a:xfrm>
          <a:prstGeom prst="straightConnector1">
            <a:avLst/>
          </a:prstGeom>
          <a:ln w="22225">
            <a:solidFill>
              <a:srgbClr val="d9d9d9"/>
            </a:solidFill>
          </a:ln>
        </p:spPr>
      </p:cxnSp>
      <p:sp>
        <p:nvSpPr>
          <p:cNvPr id="751" name="PlaceHolder 1"/>
          <p:cNvSpPr>
            <a:spLocks noGrp="1"/>
          </p:cNvSpPr>
          <p:nvPr>
            <p:ph type="sldNum" idx="117"/>
          </p:nvPr>
        </p:nvSpPr>
        <p:spPr>
          <a:xfrm>
            <a:off x="86032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F2EE1748-7670-4B88-B8F1-7AD295F83A85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49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52" name="Picture 1" descr=""/>
          <p:cNvPicPr/>
          <p:nvPr/>
        </p:nvPicPr>
        <p:blipFill>
          <a:blip r:embed="rId1"/>
          <a:stretch/>
        </p:blipFill>
        <p:spPr>
          <a:xfrm>
            <a:off x="2033280" y="1643760"/>
            <a:ext cx="8165880" cy="5226120"/>
          </a:xfrm>
          <a:prstGeom prst="rect">
            <a:avLst/>
          </a:prstGeom>
          <a:ln w="0">
            <a:noFill/>
          </a:ln>
        </p:spPr>
      </p:pic>
      <p:sp>
        <p:nvSpPr>
          <p:cNvPr id="753" name="PlaceHolder 2"/>
          <p:cNvSpPr>
            <a:spLocks noGrp="1"/>
          </p:cNvSpPr>
          <p:nvPr>
            <p:ph type="ftr" idx="118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3240"/>
            <a:ext cx="12191760" cy="6860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6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843480"/>
            <a:ext cx="12188880" cy="360"/>
          </a:xfrm>
          <a:prstGeom prst="straightConnector1">
            <a:avLst/>
          </a:prstGeom>
          <a:ln w="50800">
            <a:solidFill>
              <a:srgbClr val="ffffff"/>
            </a:solidFill>
          </a:ln>
        </p:spPr>
      </p:cxnSp>
      <p:sp>
        <p:nvSpPr>
          <p:cNvPr id="117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968400"/>
            <a:ext cx="12188520" cy="49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95240" y="2040840"/>
            <a:ext cx="10600920" cy="216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 rtl="1">
              <a:lnSpc>
                <a:spcPct val="90000"/>
              </a:lnSpc>
              <a:buNone/>
            </a:pPr>
            <a:r>
              <a:rPr b="0" lang="hi-IN" sz="5600" spc="-1" strike="noStrike">
                <a:solidFill>
                  <a:schemeClr val="dk1"/>
                </a:solidFill>
                <a:latin typeface="Calibri Light"/>
              </a:rPr>
              <a:t>الإدارة العامة لحاسبات أنظمة المراقبة الجوية</a:t>
            </a:r>
            <a:endParaRPr b="0" lang="en-US" sz="5600" spc="-1" strike="noStrike">
              <a:solidFill>
                <a:schemeClr val="dk1"/>
              </a:solidFill>
              <a:latin typeface="Calibri"/>
            </a:endParaRPr>
          </a:p>
          <a:p>
            <a:pPr indent="0" algn="ctr" defTabSz="914400" rtl="1">
              <a:lnSpc>
                <a:spcPct val="90000"/>
              </a:lnSpc>
              <a:buNone/>
            </a:pPr>
            <a:endParaRPr b="0" lang="en-US" sz="56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119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3894480"/>
            <a:ext cx="2743560" cy="360"/>
          </a:xfrm>
          <a:prstGeom prst="straightConnector1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</a:ln>
        </p:spPr>
      </p:cxnSp>
      <p:cxnSp>
        <p:nvCxnSpPr>
          <p:cNvPr id="120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6028560"/>
            <a:ext cx="12188880" cy="360"/>
          </a:xfrm>
          <a:prstGeom prst="straightConnector1">
            <a:avLst/>
          </a:prstGeom>
          <a:ln w="50800">
            <a:solidFill>
              <a:srgbClr val="ffffff"/>
            </a:solidFill>
          </a:ln>
        </p:spPr>
      </p:cxnSp>
      <p:sp>
        <p:nvSpPr>
          <p:cNvPr id="121" name="PlaceHolder 2"/>
          <p:cNvSpPr>
            <a:spLocks noGrp="1"/>
          </p:cNvSpPr>
          <p:nvPr>
            <p:ph type="ftr" idx="38"/>
          </p:nvPr>
        </p:nvSpPr>
        <p:spPr>
          <a:xfrm>
            <a:off x="4038480" y="615960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chemeClr val="lt1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39"/>
          </p:nvPr>
        </p:nvSpPr>
        <p:spPr>
          <a:xfrm>
            <a:off x="8610480" y="6159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36E18D90-BEC9-4B11-BC4B-17AC97C4772D}" type="slidenum">
              <a:rPr b="0" lang="en-US" sz="1200" spc="-1" strike="noStrike">
                <a:solidFill>
                  <a:schemeClr val="lt1"/>
                </a:solidFill>
                <a:latin typeface="Calibri"/>
              </a:rPr>
              <a:t>5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TextBox 2"/>
          <p:cNvSpPr/>
          <p:nvPr/>
        </p:nvSpPr>
        <p:spPr>
          <a:xfrm>
            <a:off x="5540040" y="3404880"/>
            <a:ext cx="1107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3600" spc="-1" strike="noStrike">
                <a:solidFill>
                  <a:schemeClr val="dk1"/>
                </a:solidFill>
                <a:latin typeface="Calibri"/>
              </a:rPr>
              <a:t>2024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Box 3"/>
          <p:cNvSpPr/>
          <p:nvPr/>
        </p:nvSpPr>
        <p:spPr>
          <a:xfrm>
            <a:off x="8511840" y="5260320"/>
            <a:ext cx="3479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3600" spc="-1" strike="noStrike">
                <a:solidFill>
                  <a:schemeClr val="dk1"/>
                </a:solidFill>
                <a:latin typeface="Calibri"/>
              </a:rPr>
              <a:t>Osama Salaheldin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Rectangle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6720" y="280440"/>
            <a:ext cx="11438280" cy="1843920"/>
          </a:xfrm>
          <a:prstGeom prst="rect">
            <a:avLst/>
          </a:prstGeom>
          <a:solidFill>
            <a:srgbClr val="404040"/>
          </a:solidFill>
          <a:ln cap="sq"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55" name="Title 1"/>
          <p:cNvSpPr/>
          <p:nvPr/>
        </p:nvSpPr>
        <p:spPr>
          <a:xfrm>
            <a:off x="546480" y="4334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Flight Data Processing – Air Field Definition – Air Routes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56" name="Straight Connector 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29840" y="1522080"/>
            <a:ext cx="7772760" cy="360"/>
          </a:xfrm>
          <a:prstGeom prst="straightConnector1">
            <a:avLst/>
          </a:prstGeom>
          <a:ln w="22225">
            <a:solidFill>
              <a:srgbClr val="d9d9d9"/>
            </a:solidFill>
          </a:ln>
        </p:spPr>
      </p:cxnSp>
      <p:sp>
        <p:nvSpPr>
          <p:cNvPr id="757" name="PlaceHolder 1"/>
          <p:cNvSpPr>
            <a:spLocks noGrp="1"/>
          </p:cNvSpPr>
          <p:nvPr>
            <p:ph type="sldNum" idx="119"/>
          </p:nvPr>
        </p:nvSpPr>
        <p:spPr>
          <a:xfrm>
            <a:off x="86032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E8ECFB7C-1F8C-4D30-94C2-A767B5EDB5E4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50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58" name="Picture 1" descr=""/>
          <p:cNvPicPr/>
          <p:nvPr/>
        </p:nvPicPr>
        <p:blipFill>
          <a:blip r:embed="rId1"/>
          <a:srcRect l="18289" t="24975" r="27232" b="13754"/>
          <a:stretch/>
        </p:blipFill>
        <p:spPr>
          <a:xfrm>
            <a:off x="2414160" y="1557720"/>
            <a:ext cx="7363440" cy="5299920"/>
          </a:xfrm>
          <a:prstGeom prst="rect">
            <a:avLst/>
          </a:prstGeom>
          <a:ln w="0">
            <a:noFill/>
          </a:ln>
        </p:spPr>
      </p:pic>
      <p:sp>
        <p:nvSpPr>
          <p:cNvPr id="759" name="PlaceHolder 2"/>
          <p:cNvSpPr>
            <a:spLocks noGrp="1"/>
          </p:cNvSpPr>
          <p:nvPr>
            <p:ph type="ftr" idx="120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0" name="Oval 2"/>
          <p:cNvSpPr/>
          <p:nvPr/>
        </p:nvSpPr>
        <p:spPr>
          <a:xfrm>
            <a:off x="5936040" y="5726160"/>
            <a:ext cx="1288800" cy="509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61" name="Oval 9"/>
          <p:cNvSpPr/>
          <p:nvPr/>
        </p:nvSpPr>
        <p:spPr>
          <a:xfrm>
            <a:off x="7508880" y="2925720"/>
            <a:ext cx="1288800" cy="509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1" dur="indefinite" restart="never" nodeType="tmRoot">
          <p:childTnLst>
            <p:seq>
              <p:cTn id="452" dur="indefinite" nodeType="mainSeq">
                <p:childTnLst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0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Rectangle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6720" y="280440"/>
            <a:ext cx="11438280" cy="1843920"/>
          </a:xfrm>
          <a:prstGeom prst="rect">
            <a:avLst/>
          </a:prstGeom>
          <a:solidFill>
            <a:srgbClr val="404040"/>
          </a:solidFill>
          <a:ln cap="sq"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63" name="Title 1"/>
          <p:cNvSpPr/>
          <p:nvPr/>
        </p:nvSpPr>
        <p:spPr>
          <a:xfrm>
            <a:off x="546480" y="4334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Air Traffic Control (ATC) - Radar Display</a:t>
            </a:r>
            <a:br>
              <a:rPr sz="3000"/>
            </a:b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Track Label (Rvstd.)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4" name="Straight Connector 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29840" y="1522080"/>
            <a:ext cx="7772760" cy="360"/>
          </a:xfrm>
          <a:prstGeom prst="straightConnector1">
            <a:avLst/>
          </a:prstGeom>
          <a:ln w="22225">
            <a:solidFill>
              <a:srgbClr val="d9d9d9"/>
            </a:solidFill>
          </a:ln>
        </p:spPr>
      </p:cxnSp>
      <p:pic>
        <p:nvPicPr>
          <p:cNvPr id="765" name="Picture 5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3599280" y="2124720"/>
            <a:ext cx="4554000" cy="4436640"/>
          </a:xfrm>
          <a:prstGeom prst="rect">
            <a:avLst/>
          </a:prstGeom>
          <a:ln w="0">
            <a:noFill/>
          </a:ln>
        </p:spPr>
      </p:pic>
      <p:sp>
        <p:nvSpPr>
          <p:cNvPr id="766" name="PlaceHolder 1"/>
          <p:cNvSpPr>
            <a:spLocks noGrp="1"/>
          </p:cNvSpPr>
          <p:nvPr>
            <p:ph type="ftr" idx="121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sldNum" idx="122"/>
          </p:nvPr>
        </p:nvSpPr>
        <p:spPr>
          <a:xfrm>
            <a:off x="86032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215EB501-E739-42D0-A966-199F1B19A5EF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51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8" name="Rounded Rectangle 6"/>
          <p:cNvSpPr/>
          <p:nvPr/>
        </p:nvSpPr>
        <p:spPr>
          <a:xfrm>
            <a:off x="5058000" y="5258520"/>
            <a:ext cx="2406600" cy="27252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Rectangle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6720" y="280440"/>
            <a:ext cx="11438280" cy="1843920"/>
          </a:xfrm>
          <a:prstGeom prst="rect">
            <a:avLst/>
          </a:prstGeom>
          <a:solidFill>
            <a:srgbClr val="404040"/>
          </a:solidFill>
          <a:ln cap="sq"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0" name="Title 1"/>
          <p:cNvSpPr/>
          <p:nvPr/>
        </p:nvSpPr>
        <p:spPr>
          <a:xfrm>
            <a:off x="546480" y="4334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Air Traffic Control (ATC) - Radar Display</a:t>
            </a:r>
            <a:br>
              <a:rPr sz="3000"/>
            </a:b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Track Label (Rvstd.)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71" name="Straight Connector 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29840" y="1522080"/>
            <a:ext cx="7772760" cy="360"/>
          </a:xfrm>
          <a:prstGeom prst="straightConnector1">
            <a:avLst/>
          </a:prstGeom>
          <a:ln w="22225">
            <a:solidFill>
              <a:srgbClr val="d9d9d9"/>
            </a:solidFill>
          </a:ln>
        </p:spPr>
      </p:cxnSp>
      <p:sp>
        <p:nvSpPr>
          <p:cNvPr id="772" name="PlaceHolder 1"/>
          <p:cNvSpPr>
            <a:spLocks noGrp="1"/>
          </p:cNvSpPr>
          <p:nvPr>
            <p:ph type="ftr" idx="123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ldNum" idx="124"/>
          </p:nvPr>
        </p:nvSpPr>
        <p:spPr>
          <a:xfrm>
            <a:off x="86032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8F9147D3-4DA5-4B22-BFB8-40E510B053D4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52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74" name="Picture 1" descr=""/>
          <p:cNvPicPr/>
          <p:nvPr/>
        </p:nvPicPr>
        <p:blipFill>
          <a:blip r:embed="rId1"/>
          <a:stretch/>
        </p:blipFill>
        <p:spPr>
          <a:xfrm>
            <a:off x="2730600" y="1735560"/>
            <a:ext cx="6730560" cy="478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5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776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7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Sensors (Rvstd.)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78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779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780" name="TextBox 8"/>
          <p:cNvSpPr/>
          <p:nvPr/>
        </p:nvSpPr>
        <p:spPr>
          <a:xfrm>
            <a:off x="3823200" y="478512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Secondary Radars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1" name="Picture 11" descr="A picture containing text, sky, outdoor, tower&#10;&#10;Description automatically generated"/>
          <p:cNvPicPr/>
          <p:nvPr/>
        </p:nvPicPr>
        <p:blipFill>
          <a:blip r:embed="rId1"/>
          <a:stretch/>
        </p:blipFill>
        <p:spPr>
          <a:xfrm>
            <a:off x="165960" y="2339280"/>
            <a:ext cx="2358360" cy="2520720"/>
          </a:xfrm>
          <a:prstGeom prst="rect">
            <a:avLst/>
          </a:prstGeom>
          <a:ln w="0">
            <a:noFill/>
          </a:ln>
        </p:spPr>
      </p:pic>
      <p:sp>
        <p:nvSpPr>
          <p:cNvPr id="782" name="TextBox 11"/>
          <p:cNvSpPr/>
          <p:nvPr/>
        </p:nvSpPr>
        <p:spPr>
          <a:xfrm>
            <a:off x="422280" y="481284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Primary Radars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TextBox 14"/>
          <p:cNvSpPr/>
          <p:nvPr/>
        </p:nvSpPr>
        <p:spPr>
          <a:xfrm>
            <a:off x="6842880" y="4785120"/>
            <a:ext cx="23619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ADSB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4" name="Picture 20" descr="A picture containing sky, outdoor, grass&#10;&#10;Description automatically generated"/>
          <p:cNvPicPr/>
          <p:nvPr/>
        </p:nvPicPr>
        <p:blipFill>
          <a:blip r:embed="rId2"/>
          <a:srcRect l="0" t="0" r="48909" b="-660"/>
          <a:stretch/>
        </p:blipFill>
        <p:spPr>
          <a:xfrm>
            <a:off x="6968160" y="2337480"/>
            <a:ext cx="2130840" cy="2523240"/>
          </a:xfrm>
          <a:prstGeom prst="rect">
            <a:avLst/>
          </a:prstGeom>
          <a:ln w="0">
            <a:noFill/>
          </a:ln>
        </p:spPr>
      </p:pic>
      <p:pic>
        <p:nvPicPr>
          <p:cNvPr id="785" name="Picture 36" descr="Diagram, schematic&#10;&#10;Description automatically generated"/>
          <p:cNvPicPr/>
          <p:nvPr/>
        </p:nvPicPr>
        <p:blipFill>
          <a:blip r:embed="rId3"/>
          <a:stretch/>
        </p:blipFill>
        <p:spPr>
          <a:xfrm>
            <a:off x="9677520" y="2377080"/>
            <a:ext cx="2139120" cy="248832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86" name="TextBox 2"/>
          <p:cNvSpPr/>
          <p:nvPr/>
        </p:nvSpPr>
        <p:spPr>
          <a:xfrm>
            <a:off x="10299960" y="4896720"/>
            <a:ext cx="10494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WAM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7" name="Picture 51" descr="A picture containing text, sky, outdoor, tower&#10;&#10;Description automatically generated"/>
          <p:cNvPicPr/>
          <p:nvPr/>
        </p:nvPicPr>
        <p:blipFill>
          <a:blip r:embed="rId4"/>
          <a:stretch/>
        </p:blipFill>
        <p:spPr>
          <a:xfrm>
            <a:off x="3242880" y="2337120"/>
            <a:ext cx="3003120" cy="2527560"/>
          </a:xfrm>
          <a:prstGeom prst="rect">
            <a:avLst/>
          </a:prstGeom>
          <a:ln w="0">
            <a:noFill/>
          </a:ln>
        </p:spPr>
      </p:pic>
      <p:sp>
        <p:nvSpPr>
          <p:cNvPr id="788" name="PlaceHolder 1"/>
          <p:cNvSpPr>
            <a:spLocks noGrp="1"/>
          </p:cNvSpPr>
          <p:nvPr>
            <p:ph type="ftr" idx="125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ldNum" idx="126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330F95BF-08CC-49A8-B927-C55BCC2FF60A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53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0" name="TextBox 1"/>
          <p:cNvSpPr/>
          <p:nvPr/>
        </p:nvSpPr>
        <p:spPr>
          <a:xfrm>
            <a:off x="498600" y="5486400"/>
            <a:ext cx="20084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Location (lat-long)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TextBox 2"/>
          <p:cNvSpPr/>
          <p:nvPr/>
        </p:nvSpPr>
        <p:spPr>
          <a:xfrm>
            <a:off x="3823920" y="5126040"/>
            <a:ext cx="200844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Location (lat-long)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Height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SSR Code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Call sign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ICAO Code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TextBox 3"/>
          <p:cNvSpPr/>
          <p:nvPr/>
        </p:nvSpPr>
        <p:spPr>
          <a:xfrm>
            <a:off x="6012720" y="5126040"/>
            <a:ext cx="213336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N250321 E0312300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3000 feet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3245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MSR204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AABBCC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3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794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5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(Rvstd.)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96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797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798" name="PlaceHolder 1"/>
          <p:cNvSpPr>
            <a:spLocks noGrp="1"/>
          </p:cNvSpPr>
          <p:nvPr>
            <p:ph type="ftr" idx="127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 type="sldNum" idx="128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85CE56FF-7244-4F90-85D5-49B0CE02822C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54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00" name="Picture 26" descr=""/>
          <p:cNvPicPr/>
          <p:nvPr/>
        </p:nvPicPr>
        <p:blipFill>
          <a:blip r:embed="rId1"/>
          <a:stretch/>
        </p:blipFill>
        <p:spPr>
          <a:xfrm>
            <a:off x="4268160" y="4078800"/>
            <a:ext cx="1082880" cy="1216440"/>
          </a:xfrm>
          <a:prstGeom prst="rect">
            <a:avLst/>
          </a:prstGeom>
          <a:ln w="0">
            <a:noFill/>
          </a:ln>
        </p:spPr>
      </p:pic>
      <p:pic>
        <p:nvPicPr>
          <p:cNvPr id="801" name="Picture 29" descr=""/>
          <p:cNvPicPr/>
          <p:nvPr/>
        </p:nvPicPr>
        <p:blipFill>
          <a:blip r:embed="rId2"/>
          <a:stretch/>
        </p:blipFill>
        <p:spPr>
          <a:xfrm>
            <a:off x="9452880" y="4005000"/>
            <a:ext cx="2416680" cy="1357560"/>
          </a:xfrm>
          <a:prstGeom prst="rect">
            <a:avLst/>
          </a:prstGeom>
          <a:ln w="0">
            <a:noFill/>
          </a:ln>
        </p:spPr>
      </p:pic>
      <p:sp>
        <p:nvSpPr>
          <p:cNvPr id="802" name="TextBox 34"/>
          <p:cNvSpPr/>
          <p:nvPr/>
        </p:nvSpPr>
        <p:spPr>
          <a:xfrm>
            <a:off x="4127040" y="5294520"/>
            <a:ext cx="13741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Data processors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3" name="Picture 5" descr="Table&#10;&#10;Description automatically generated"/>
          <p:cNvPicPr/>
          <p:nvPr/>
        </p:nvPicPr>
        <p:blipFill>
          <a:blip r:embed="rId3"/>
          <a:stretch/>
        </p:blipFill>
        <p:spPr>
          <a:xfrm>
            <a:off x="6220080" y="2129400"/>
            <a:ext cx="1825560" cy="1470240"/>
          </a:xfrm>
          <a:prstGeom prst="rect">
            <a:avLst/>
          </a:prstGeom>
          <a:ln w="0">
            <a:noFill/>
          </a:ln>
        </p:spPr>
      </p:pic>
      <p:sp>
        <p:nvSpPr>
          <p:cNvPr id="804" name="TextBox 8"/>
          <p:cNvSpPr/>
          <p:nvPr/>
        </p:nvSpPr>
        <p:spPr>
          <a:xfrm>
            <a:off x="-156240" y="359712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Secondary Radars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5" name="Picture 11" descr="A picture containing text, sky, outdoor, tower&#10;&#10;Description automatically generated"/>
          <p:cNvPicPr/>
          <p:nvPr/>
        </p:nvPicPr>
        <p:blipFill>
          <a:blip r:embed="rId4"/>
          <a:stretch/>
        </p:blipFill>
        <p:spPr>
          <a:xfrm>
            <a:off x="2691720" y="2275560"/>
            <a:ext cx="1094760" cy="1158120"/>
          </a:xfrm>
          <a:prstGeom prst="rect">
            <a:avLst/>
          </a:prstGeom>
          <a:ln w="0">
            <a:noFill/>
          </a:ln>
        </p:spPr>
      </p:pic>
      <p:sp>
        <p:nvSpPr>
          <p:cNvPr id="806" name="TextBox 11"/>
          <p:cNvSpPr/>
          <p:nvPr/>
        </p:nvSpPr>
        <p:spPr>
          <a:xfrm>
            <a:off x="2200320" y="349848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Primary Radars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TextBox 12"/>
          <p:cNvSpPr/>
          <p:nvPr/>
        </p:nvSpPr>
        <p:spPr>
          <a:xfrm>
            <a:off x="6094800" y="363960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Flight Plans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TextBox 14"/>
          <p:cNvSpPr/>
          <p:nvPr/>
        </p:nvSpPr>
        <p:spPr>
          <a:xfrm>
            <a:off x="168120" y="5883120"/>
            <a:ext cx="13176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ADSB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9" name="Picture 20" descr="A picture containing sky, outdoor, grass&#10;&#10;Description automatically generated"/>
          <p:cNvPicPr/>
          <p:nvPr/>
        </p:nvPicPr>
        <p:blipFill>
          <a:blip r:embed="rId5"/>
          <a:srcRect l="0" t="0" r="48909" b="-660"/>
          <a:stretch/>
        </p:blipFill>
        <p:spPr>
          <a:xfrm>
            <a:off x="110160" y="4348080"/>
            <a:ext cx="1321920" cy="1544400"/>
          </a:xfrm>
          <a:prstGeom prst="rect">
            <a:avLst/>
          </a:prstGeom>
          <a:ln w="0">
            <a:noFill/>
          </a:ln>
        </p:spPr>
      </p:pic>
      <p:pic>
        <p:nvPicPr>
          <p:cNvPr id="810" name="Picture 36" descr="Diagram, schematic&#10;&#10;Description automatically generated"/>
          <p:cNvPicPr/>
          <p:nvPr/>
        </p:nvPicPr>
        <p:blipFill>
          <a:blip r:embed="rId6"/>
          <a:stretch/>
        </p:blipFill>
        <p:spPr>
          <a:xfrm>
            <a:off x="2198520" y="5050800"/>
            <a:ext cx="1275120" cy="146916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1" name="TextBox 2"/>
          <p:cNvSpPr/>
          <p:nvPr/>
        </p:nvSpPr>
        <p:spPr>
          <a:xfrm>
            <a:off x="2313000" y="6560640"/>
            <a:ext cx="10494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  <a:ea typeface="Calibri"/>
              </a:rPr>
              <a:t>WAM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2" name="Picture 39" descr=""/>
          <p:cNvPicPr/>
          <p:nvPr/>
        </p:nvPicPr>
        <p:blipFill>
          <a:blip r:embed="rId7"/>
          <a:stretch/>
        </p:blipFill>
        <p:spPr>
          <a:xfrm>
            <a:off x="5937840" y="5193720"/>
            <a:ext cx="2742840" cy="1324080"/>
          </a:xfrm>
          <a:prstGeom prst="rect">
            <a:avLst/>
          </a:prstGeom>
          <a:ln w="0">
            <a:noFill/>
          </a:ln>
        </p:spPr>
      </p:pic>
      <p:sp>
        <p:nvSpPr>
          <p:cNvPr id="813" name="TextBox 41"/>
          <p:cNvSpPr/>
          <p:nvPr/>
        </p:nvSpPr>
        <p:spPr>
          <a:xfrm>
            <a:off x="6334920" y="6123240"/>
            <a:ext cx="2079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Meteo data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14" name="Straight Arrow Connector 42"/>
          <p:cNvCxnSpPr/>
          <p:nvPr/>
        </p:nvCxnSpPr>
        <p:spPr>
          <a:xfrm>
            <a:off x="3765240" y="3412440"/>
            <a:ext cx="449280" cy="59040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815" name="Straight Arrow Connector 43"/>
          <p:cNvCxnSpPr/>
          <p:nvPr/>
        </p:nvCxnSpPr>
        <p:spPr>
          <a:xfrm>
            <a:off x="1690920" y="3709080"/>
            <a:ext cx="2565720" cy="90036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816" name="Straight Arrow Connector 44"/>
          <p:cNvCxnSpPr/>
          <p:nvPr/>
        </p:nvCxnSpPr>
        <p:spPr>
          <a:xfrm flipV="1">
            <a:off x="1479240" y="4877280"/>
            <a:ext cx="2650680" cy="3132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817" name="Straight Arrow Connector 45"/>
          <p:cNvCxnSpPr/>
          <p:nvPr/>
        </p:nvCxnSpPr>
        <p:spPr>
          <a:xfrm flipV="1">
            <a:off x="3511440" y="5371200"/>
            <a:ext cx="773640" cy="55368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818" name="Straight Arrow Connector 46"/>
          <p:cNvCxnSpPr/>
          <p:nvPr/>
        </p:nvCxnSpPr>
        <p:spPr>
          <a:xfrm flipH="1">
            <a:off x="5385240" y="3709080"/>
            <a:ext cx="1132200" cy="70308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819" name="Straight Arrow Connector 47"/>
          <p:cNvCxnSpPr/>
          <p:nvPr/>
        </p:nvCxnSpPr>
        <p:spPr>
          <a:xfrm flipH="1" flipV="1">
            <a:off x="5385240" y="5159520"/>
            <a:ext cx="906480" cy="454680"/>
          </a:xfrm>
          <a:prstGeom prst="straightConnector1">
            <a:avLst/>
          </a:prstGeom>
          <a:ln w="57150">
            <a:solidFill>
              <a:srgbClr val="4472c4"/>
            </a:solidFill>
            <a:tailEnd len="med" type="triangle" w="med"/>
          </a:ln>
        </p:spPr>
      </p:cxnSp>
      <p:cxnSp>
        <p:nvCxnSpPr>
          <p:cNvPr id="820" name="Straight Arrow Connector 49"/>
          <p:cNvCxnSpPr/>
          <p:nvPr/>
        </p:nvCxnSpPr>
        <p:spPr>
          <a:xfrm flipV="1">
            <a:off x="5360040" y="4708080"/>
            <a:ext cx="4089600" cy="3132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pic>
        <p:nvPicPr>
          <p:cNvPr id="821" name="Picture 51" descr="A picture containing text, sky, outdoor, tower&#10;&#10;Description automatically generated"/>
          <p:cNvPicPr/>
          <p:nvPr/>
        </p:nvPicPr>
        <p:blipFill>
          <a:blip r:embed="rId8"/>
          <a:stretch/>
        </p:blipFill>
        <p:spPr>
          <a:xfrm>
            <a:off x="-2880" y="2273400"/>
            <a:ext cx="1755000" cy="1309320"/>
          </a:xfrm>
          <a:prstGeom prst="rect">
            <a:avLst/>
          </a:prstGeom>
          <a:ln w="0">
            <a:noFill/>
          </a:ln>
        </p:spPr>
      </p:pic>
      <p:sp>
        <p:nvSpPr>
          <p:cNvPr id="822" name="Rectangle 53"/>
          <p:cNvSpPr/>
          <p:nvPr/>
        </p:nvSpPr>
        <p:spPr>
          <a:xfrm>
            <a:off x="6104160" y="2172600"/>
            <a:ext cx="1868400" cy="1905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1" dur="indefinite" restart="never" nodeType="tmRoot">
          <p:childTnLst>
            <p:seq>
              <p:cTn id="462" dur="indefinite" nodeType="mainSeq">
                <p:childTnLst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7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3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824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25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Flight Plans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26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827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828" name="PlaceHolder 1"/>
          <p:cNvSpPr>
            <a:spLocks noGrp="1"/>
          </p:cNvSpPr>
          <p:nvPr>
            <p:ph type="ftr" idx="129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 type="sldNum" idx="130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3D5F5F18-B032-4EFF-A3F9-0C9185FD9445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55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30" name="Picture 10" descr="Flight plan | Second Life Aviation Wiki | Fandom"/>
          <p:cNvPicPr/>
          <p:nvPr/>
        </p:nvPicPr>
        <p:blipFill>
          <a:blip r:embed="rId1"/>
          <a:srcRect l="0" t="0" r="177" b="48232"/>
          <a:stretch/>
        </p:blipFill>
        <p:spPr>
          <a:xfrm>
            <a:off x="209880" y="2315880"/>
            <a:ext cx="11833200" cy="42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1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832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3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Flight Plans – 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34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835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836" name="PlaceHolder 1"/>
          <p:cNvSpPr>
            <a:spLocks noGrp="1"/>
          </p:cNvSpPr>
          <p:nvPr>
            <p:ph type="ftr" idx="131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7" name="PlaceHolder 2"/>
          <p:cNvSpPr>
            <a:spLocks noGrp="1"/>
          </p:cNvSpPr>
          <p:nvPr>
            <p:ph type="sldNum" idx="132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4E259CF3-290C-46EA-95E1-58F3EC880781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56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38" name="Picture 10" descr="Flight plan | Second Life Aviation Wiki | Fandom"/>
          <p:cNvPicPr/>
          <p:nvPr/>
        </p:nvPicPr>
        <p:blipFill>
          <a:blip r:embed="rId1"/>
          <a:srcRect l="0" t="50524" r="244" b="8125"/>
          <a:stretch/>
        </p:blipFill>
        <p:spPr>
          <a:xfrm>
            <a:off x="181080" y="2689920"/>
            <a:ext cx="11825280" cy="336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9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840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1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External Interfaces – Data Sources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Flight Plans – 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42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843" name="Straight Connector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844" name="PlaceHolder 1"/>
          <p:cNvSpPr>
            <a:spLocks noGrp="1"/>
          </p:cNvSpPr>
          <p:nvPr>
            <p:ph type="ftr" idx="133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sldNum" idx="134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55932D75-26EC-4DBF-B308-818FC62469B5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57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6" name="TextBox 4"/>
          <p:cNvSpPr/>
          <p:nvPr/>
        </p:nvSpPr>
        <p:spPr>
          <a:xfrm>
            <a:off x="7231320" y="5054400"/>
            <a:ext cx="137412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Flight Data Processor (FDP)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Rectangle 7"/>
          <p:cNvSpPr/>
          <p:nvPr/>
        </p:nvSpPr>
        <p:spPr>
          <a:xfrm>
            <a:off x="587160" y="2873160"/>
            <a:ext cx="3795480" cy="11145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Aeronautical Fixed Telecommunication Network (AFTN)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Rectangle 8"/>
          <p:cNvSpPr/>
          <p:nvPr/>
        </p:nvSpPr>
        <p:spPr>
          <a:xfrm>
            <a:off x="587160" y="4961520"/>
            <a:ext cx="3795480" cy="11145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Automatic Message Handling System (AMHS)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49" name="Straight Arrow Connector 9"/>
          <p:cNvCxnSpPr/>
          <p:nvPr/>
        </p:nvCxnSpPr>
        <p:spPr>
          <a:xfrm>
            <a:off x="4398480" y="3439080"/>
            <a:ext cx="3116160" cy="68904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cxnSp>
        <p:nvCxnSpPr>
          <p:cNvPr id="850" name="Straight Arrow Connector 11"/>
          <p:cNvCxnSpPr/>
          <p:nvPr/>
        </p:nvCxnSpPr>
        <p:spPr>
          <a:xfrm flipV="1">
            <a:off x="4412880" y="4240440"/>
            <a:ext cx="3087720" cy="1329840"/>
          </a:xfrm>
          <a:prstGeom prst="straightConnector1">
            <a:avLst/>
          </a:prstGeom>
          <a:ln w="57150">
            <a:solidFill>
              <a:srgbClr val="ff0000"/>
            </a:solidFill>
            <a:tailEnd len="med" type="triangle" w="med"/>
          </a:ln>
        </p:spPr>
      </p:cxnSp>
      <p:sp>
        <p:nvSpPr>
          <p:cNvPr id="851" name="TextBox 12"/>
          <p:cNvSpPr/>
          <p:nvPr/>
        </p:nvSpPr>
        <p:spPr>
          <a:xfrm rot="780000">
            <a:off x="5204160" y="3399480"/>
            <a:ext cx="13176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Serial link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TextBox 13"/>
          <p:cNvSpPr/>
          <p:nvPr/>
        </p:nvSpPr>
        <p:spPr>
          <a:xfrm rot="20220000">
            <a:off x="5089680" y="4613400"/>
            <a:ext cx="13176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TCP/IP link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TextBox 14"/>
          <p:cNvSpPr/>
          <p:nvPr/>
        </p:nvSpPr>
        <p:spPr>
          <a:xfrm>
            <a:off x="4033080" y="4061160"/>
            <a:ext cx="37587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ATS messages: Air Traffic Service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TextBox 18"/>
          <p:cNvSpPr/>
          <p:nvPr/>
        </p:nvSpPr>
        <p:spPr>
          <a:xfrm>
            <a:off x="9481680" y="2468520"/>
            <a:ext cx="1952640" cy="396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ATS message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5" name="Group 28"/>
          <p:cNvGrpSpPr/>
          <p:nvPr/>
        </p:nvGrpSpPr>
        <p:grpSpPr>
          <a:xfrm>
            <a:off x="9481680" y="2869200"/>
            <a:ext cx="1952640" cy="992520"/>
            <a:chOff x="9481680" y="2869200"/>
            <a:chExt cx="1952640" cy="992520"/>
          </a:xfrm>
        </p:grpSpPr>
        <p:sp>
          <p:nvSpPr>
            <p:cNvPr id="856" name="TextBox 20"/>
            <p:cNvSpPr/>
            <p:nvPr/>
          </p:nvSpPr>
          <p:spPr>
            <a:xfrm>
              <a:off x="9481680" y="3465720"/>
              <a:ext cx="1952640" cy="396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2000" spc="-1" strike="noStrike">
                  <a:solidFill>
                    <a:schemeClr val="dk1"/>
                  </a:solidFill>
                  <a:latin typeface="Calibri"/>
                </a:rPr>
                <a:t>Format check</a:t>
              </a:r>
              <a:endParaRPr b="0" lang="en-GB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7" name="Arrow: Down 25"/>
            <p:cNvSpPr/>
            <p:nvPr/>
          </p:nvSpPr>
          <p:spPr>
            <a:xfrm>
              <a:off x="10213920" y="2869200"/>
              <a:ext cx="479520" cy="592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858" name="Group 29"/>
          <p:cNvGrpSpPr/>
          <p:nvPr/>
        </p:nvGrpSpPr>
        <p:grpSpPr>
          <a:xfrm>
            <a:off x="9481680" y="3871080"/>
            <a:ext cx="1952640" cy="987840"/>
            <a:chOff x="9481680" y="3871080"/>
            <a:chExt cx="1952640" cy="987840"/>
          </a:xfrm>
        </p:grpSpPr>
        <p:sp>
          <p:nvSpPr>
            <p:cNvPr id="859" name="TextBox 22"/>
            <p:cNvSpPr/>
            <p:nvPr/>
          </p:nvSpPr>
          <p:spPr>
            <a:xfrm>
              <a:off x="9481680" y="4462920"/>
              <a:ext cx="1952640" cy="396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2000" spc="-1" strike="noStrike">
                  <a:solidFill>
                    <a:schemeClr val="dk1"/>
                  </a:solidFill>
                  <a:latin typeface="Calibri"/>
                </a:rPr>
                <a:t>Logical check</a:t>
              </a:r>
              <a:endParaRPr b="0" lang="en-GB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0" name="Arrow: Down 26"/>
            <p:cNvSpPr/>
            <p:nvPr/>
          </p:nvSpPr>
          <p:spPr>
            <a:xfrm>
              <a:off x="10213920" y="3871080"/>
              <a:ext cx="479520" cy="592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861" name="Group 30"/>
          <p:cNvGrpSpPr/>
          <p:nvPr/>
        </p:nvGrpSpPr>
        <p:grpSpPr>
          <a:xfrm>
            <a:off x="9481680" y="4872960"/>
            <a:ext cx="1952640" cy="1288080"/>
            <a:chOff x="9481680" y="4872960"/>
            <a:chExt cx="1952640" cy="1288080"/>
          </a:xfrm>
        </p:grpSpPr>
        <p:sp>
          <p:nvSpPr>
            <p:cNvPr id="862" name="TextBox 23"/>
            <p:cNvSpPr/>
            <p:nvPr/>
          </p:nvSpPr>
          <p:spPr>
            <a:xfrm>
              <a:off x="9481680" y="5460120"/>
              <a:ext cx="1952640" cy="7009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2000" spc="-1" strike="noStrike">
                  <a:solidFill>
                    <a:schemeClr val="dk1"/>
                  </a:solidFill>
                  <a:latin typeface="Calibri"/>
                </a:rPr>
                <a:t>System Flight Plan</a:t>
              </a:r>
              <a:endParaRPr b="0" lang="en-GB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3" name="Arrow: Down 27"/>
            <p:cNvSpPr/>
            <p:nvPr/>
          </p:nvSpPr>
          <p:spPr>
            <a:xfrm>
              <a:off x="10213920" y="4872960"/>
              <a:ext cx="479520" cy="592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864" name="Rectangle 31"/>
          <p:cNvSpPr/>
          <p:nvPr/>
        </p:nvSpPr>
        <p:spPr>
          <a:xfrm>
            <a:off x="9478800" y="5442840"/>
            <a:ext cx="1946880" cy="705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65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7349760" y="3290760"/>
            <a:ext cx="1822680" cy="180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8" dur="indefinite" restart="never" nodeType="tmRoot">
          <p:childTnLst>
            <p:seq>
              <p:cTn id="469" dur="indefinite" nodeType="mainSeq">
                <p:childTnLst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nodeType="click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73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4" dur="250" autoRev="1" fill="hold"/>
                                        <p:tgtEl>
                                          <p:spTgt spid="8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9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4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4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499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Arrow: Left 127"/>
          <p:cNvSpPr/>
          <p:nvPr/>
        </p:nvSpPr>
        <p:spPr>
          <a:xfrm>
            <a:off x="4987800" y="3139200"/>
            <a:ext cx="2489760" cy="4759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867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868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69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Flight </a:t>
            </a: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Track/Flight Plan Correlation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7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871" name="PlaceHolder 1"/>
          <p:cNvSpPr>
            <a:spLocks noGrp="1"/>
          </p:cNvSpPr>
          <p:nvPr>
            <p:ph type="ftr" idx="135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 type="sldNum" idx="136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C618BDBE-603D-48F7-907C-A864E287C33A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58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3" name="Arrow: Left 85"/>
          <p:cNvSpPr/>
          <p:nvPr/>
        </p:nvSpPr>
        <p:spPr>
          <a:xfrm rot="16200000">
            <a:off x="6150960" y="4193640"/>
            <a:ext cx="516600" cy="5032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874" name="Group 139"/>
          <p:cNvGrpSpPr/>
          <p:nvPr/>
        </p:nvGrpSpPr>
        <p:grpSpPr>
          <a:xfrm>
            <a:off x="5261760" y="2146320"/>
            <a:ext cx="6970680" cy="2313360"/>
            <a:chOff x="5261760" y="2146320"/>
            <a:chExt cx="6970680" cy="2313360"/>
          </a:xfrm>
        </p:grpSpPr>
        <p:sp>
          <p:nvSpPr>
            <p:cNvPr id="875" name="TextBox 7"/>
            <p:cNvSpPr/>
            <p:nvPr/>
          </p:nvSpPr>
          <p:spPr>
            <a:xfrm>
              <a:off x="5261760" y="2211840"/>
              <a:ext cx="2440800" cy="700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2000" spc="-1" strike="noStrike">
                  <a:solidFill>
                    <a:schemeClr val="dk1"/>
                  </a:solidFill>
                  <a:latin typeface="Calibri"/>
                </a:rPr>
                <a:t>Sensory Data Processor (SDP)</a:t>
              </a:r>
              <a:endParaRPr b="0" lang="en-GB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76" name="Group 138"/>
            <p:cNvGrpSpPr/>
            <p:nvPr/>
          </p:nvGrpSpPr>
          <p:grpSpPr>
            <a:xfrm>
              <a:off x="5960880" y="2146320"/>
              <a:ext cx="6271560" cy="2313360"/>
              <a:chOff x="5960880" y="2146320"/>
              <a:chExt cx="6271560" cy="2313360"/>
            </a:xfrm>
          </p:grpSpPr>
          <p:grpSp>
            <p:nvGrpSpPr>
              <p:cNvPr id="877" name="Group 134"/>
              <p:cNvGrpSpPr/>
              <p:nvPr/>
            </p:nvGrpSpPr>
            <p:grpSpPr>
              <a:xfrm>
                <a:off x="5960880" y="2146320"/>
                <a:ext cx="6108120" cy="2230200"/>
                <a:chOff x="5960880" y="2146320"/>
                <a:chExt cx="6108120" cy="2230200"/>
              </a:xfrm>
            </p:grpSpPr>
            <p:sp>
              <p:nvSpPr>
                <p:cNvPr id="878" name="Oval 14"/>
                <p:cNvSpPr/>
                <p:nvPr/>
              </p:nvSpPr>
              <p:spPr>
                <a:xfrm>
                  <a:off x="9819720" y="2166120"/>
                  <a:ext cx="2249280" cy="2210400"/>
                </a:xfrm>
                <a:prstGeom prst="ellipse">
                  <a:avLst/>
                </a:prstGeom>
                <a:noFill/>
                <a:ln w="63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grpSp>
              <p:nvGrpSpPr>
                <p:cNvPr id="879" name="Group 132"/>
                <p:cNvGrpSpPr/>
                <p:nvPr/>
              </p:nvGrpSpPr>
              <p:grpSpPr>
                <a:xfrm>
                  <a:off x="5960880" y="2146320"/>
                  <a:ext cx="3667680" cy="2144880"/>
                  <a:chOff x="5960880" y="2146320"/>
                  <a:chExt cx="3667680" cy="2144880"/>
                </a:xfrm>
              </p:grpSpPr>
              <p:pic>
                <p:nvPicPr>
                  <p:cNvPr id="880" name="Picture 14" descr="A picture containing text, computer&#10;&#10;Description automatically generated"/>
                  <p:cNvPicPr/>
                  <p:nvPr/>
                </p:nvPicPr>
                <p:blipFill>
                  <a:blip r:embed="rId1"/>
                  <a:stretch/>
                </p:blipFill>
                <p:spPr>
                  <a:xfrm>
                    <a:off x="5960880" y="2782080"/>
                    <a:ext cx="1536840" cy="1509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grpSp>
                <p:nvGrpSpPr>
                  <p:cNvPr id="881" name="Group 84"/>
                  <p:cNvGrpSpPr/>
                  <p:nvPr/>
                </p:nvGrpSpPr>
                <p:grpSpPr>
                  <a:xfrm>
                    <a:off x="7497720" y="2146320"/>
                    <a:ext cx="2130840" cy="2120040"/>
                    <a:chOff x="7497720" y="2146320"/>
                    <a:chExt cx="2130840" cy="2120040"/>
                  </a:xfrm>
                </p:grpSpPr>
                <p:sp>
                  <p:nvSpPr>
                    <p:cNvPr id="882" name="TextBox 80"/>
                    <p:cNvSpPr/>
                    <p:nvPr/>
                  </p:nvSpPr>
                  <p:spPr>
                    <a:xfrm>
                      <a:off x="7497720" y="2146320"/>
                      <a:ext cx="2035800" cy="2011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0">
                      <a:solidFill>
                        <a:srgbClr val="ff0000"/>
                      </a:solidFill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numCol="1" spcCol="0" horzOverflow="overflow" anchor="t">
                      <a:sp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883" name="TextBox 78"/>
                    <p:cNvSpPr/>
                    <p:nvPr/>
                  </p:nvSpPr>
                  <p:spPr>
                    <a:xfrm>
                      <a:off x="7620120" y="2255040"/>
                      <a:ext cx="2008440" cy="2011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0">
                      <a:solidFill>
                        <a:srgbClr val="ff0000"/>
                      </a:solidFill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numCol="1" spcCol="0" horzOverflow="overflow" anchor="t">
                      <a:sp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Track Num. X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Location (lat-long)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Height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/>
                        </a:rPr>
                        <a:t>24-bit AC 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SSR 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Call sign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884" name="Group 137"/>
              <p:cNvGrpSpPr/>
              <p:nvPr/>
            </p:nvGrpSpPr>
            <p:grpSpPr>
              <a:xfrm>
                <a:off x="9574200" y="2178720"/>
                <a:ext cx="2658240" cy="2280960"/>
                <a:chOff x="9574200" y="2178720"/>
                <a:chExt cx="2658240" cy="2280960"/>
              </a:xfrm>
            </p:grpSpPr>
            <p:grpSp>
              <p:nvGrpSpPr>
                <p:cNvPr id="885" name="Group 88"/>
                <p:cNvGrpSpPr/>
                <p:nvPr/>
              </p:nvGrpSpPr>
              <p:grpSpPr>
                <a:xfrm>
                  <a:off x="10087560" y="3040920"/>
                  <a:ext cx="253800" cy="822600"/>
                  <a:chOff x="10087560" y="3040920"/>
                  <a:chExt cx="253800" cy="822600"/>
                </a:xfrm>
              </p:grpSpPr>
              <p:sp>
                <p:nvSpPr>
                  <p:cNvPr id="886" name="TextBox 5"/>
                  <p:cNvSpPr/>
                  <p:nvPr/>
                </p:nvSpPr>
                <p:spPr>
                  <a:xfrm flipH="1" flipV="1">
                    <a:off x="10144440" y="3130200"/>
                    <a:ext cx="128160" cy="6397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3600" spc="-1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Calibri"/>
                      </a:rPr>
                      <a:t>O</a:t>
                    </a:r>
                    <a:endParaRPr b="0" lang="en-GB" sz="36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87" name="TextBox 54"/>
                  <p:cNvSpPr/>
                  <p:nvPr/>
                </p:nvSpPr>
                <p:spPr>
                  <a:xfrm flipH="1" flipV="1">
                    <a:off x="10146600" y="3127320"/>
                    <a:ext cx="128160" cy="6397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3600" spc="-1" strike="noStrike">
                        <a:solidFill>
                          <a:srgbClr val="ff0000"/>
                        </a:solidFill>
                        <a:latin typeface="Calibri"/>
                      </a:rPr>
                      <a:t>+</a:t>
                    </a:r>
                    <a:endParaRPr b="0" lang="en-GB" sz="36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88" name="TextBox 8"/>
                  <p:cNvSpPr/>
                  <p:nvPr/>
                </p:nvSpPr>
                <p:spPr>
                  <a:xfrm>
                    <a:off x="10087560" y="3086280"/>
                    <a:ext cx="253800" cy="7005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4000" spc="-1" strike="noStrike">
                        <a:solidFill>
                          <a:srgbClr val="ed7d31"/>
                        </a:solidFill>
                        <a:latin typeface="Calibri"/>
                      </a:rPr>
                      <a:t>◻</a:t>
                    </a:r>
                    <a:endParaRPr b="0" lang="en-GB" sz="40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89" name="TextBox 7"/>
                  <p:cNvSpPr/>
                  <p:nvPr/>
                </p:nvSpPr>
                <p:spPr>
                  <a:xfrm>
                    <a:off x="10140120" y="3040920"/>
                    <a:ext cx="185040" cy="82260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4800" spc="-1" strike="noStrike">
                        <a:solidFill>
                          <a:srgbClr val="0070c0"/>
                        </a:solidFill>
                        <a:latin typeface="Calibri"/>
                      </a:rPr>
                      <a:t>◇</a:t>
                    </a:r>
                    <a:endParaRPr b="0" lang="en-GB" sz="4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890" name="TextBox 68"/>
                <p:cNvSpPr/>
                <p:nvPr/>
              </p:nvSpPr>
              <p:spPr>
                <a:xfrm>
                  <a:off x="10816200" y="2776680"/>
                  <a:ext cx="1416240" cy="365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horzOverflow="overflow" anchor="t">
                  <a:sp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chemeClr val="dk1"/>
                      </a:solidFill>
                      <a:latin typeface="Calibri"/>
                    </a:rPr>
                    <a:t>Track #0</a:t>
                  </a:r>
                  <a:endParaRPr b="0" lang="en-GB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891" name="TextBox 70"/>
                <p:cNvSpPr/>
                <p:nvPr/>
              </p:nvSpPr>
              <p:spPr>
                <a:xfrm>
                  <a:off x="9574200" y="2964600"/>
                  <a:ext cx="1416240" cy="365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horzOverflow="overflow" anchor="t">
                  <a:sp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chemeClr val="dk1"/>
                      </a:solidFill>
                      <a:latin typeface="Calibri"/>
                    </a:rPr>
                    <a:t>Track #1</a:t>
                  </a:r>
                  <a:endParaRPr b="0" lang="en-GB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892" name="TextBox 72"/>
                <p:cNvSpPr/>
                <p:nvPr/>
              </p:nvSpPr>
              <p:spPr>
                <a:xfrm>
                  <a:off x="10644480" y="3590280"/>
                  <a:ext cx="1416240" cy="365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horzOverflow="overflow" anchor="t">
                  <a:sp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chemeClr val="dk1"/>
                      </a:solidFill>
                      <a:latin typeface="Calibri"/>
                    </a:rPr>
                    <a:t>Track #2</a:t>
                  </a:r>
                  <a:endParaRPr b="0" lang="en-GB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grpSp>
              <p:nvGrpSpPr>
                <p:cNvPr id="893" name="Group 89"/>
                <p:cNvGrpSpPr/>
                <p:nvPr/>
              </p:nvGrpSpPr>
              <p:grpSpPr>
                <a:xfrm>
                  <a:off x="11370240" y="2178720"/>
                  <a:ext cx="253800" cy="822600"/>
                  <a:chOff x="11370240" y="2178720"/>
                  <a:chExt cx="253800" cy="822600"/>
                </a:xfrm>
              </p:grpSpPr>
              <p:sp>
                <p:nvSpPr>
                  <p:cNvPr id="894" name="TextBox 5"/>
                  <p:cNvSpPr/>
                  <p:nvPr/>
                </p:nvSpPr>
                <p:spPr>
                  <a:xfrm flipH="1" flipV="1">
                    <a:off x="11427480" y="2268000"/>
                    <a:ext cx="128160" cy="6397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3600" spc="-1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Calibri"/>
                      </a:rPr>
                      <a:t>O</a:t>
                    </a:r>
                    <a:endParaRPr b="0" lang="en-GB" sz="36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95" name="TextBox 91"/>
                  <p:cNvSpPr/>
                  <p:nvPr/>
                </p:nvSpPr>
                <p:spPr>
                  <a:xfrm flipH="1" flipV="1">
                    <a:off x="11429280" y="2265120"/>
                    <a:ext cx="128160" cy="6397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3600" spc="-1" strike="noStrike">
                        <a:solidFill>
                          <a:srgbClr val="ff0000"/>
                        </a:solidFill>
                        <a:latin typeface="Calibri"/>
                      </a:rPr>
                      <a:t>+</a:t>
                    </a:r>
                    <a:endParaRPr b="0" lang="en-GB" sz="36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96" name="TextBox 8"/>
                  <p:cNvSpPr/>
                  <p:nvPr/>
                </p:nvSpPr>
                <p:spPr>
                  <a:xfrm>
                    <a:off x="11370240" y="2224080"/>
                    <a:ext cx="253800" cy="7005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4000" spc="-1" strike="noStrike">
                        <a:solidFill>
                          <a:srgbClr val="ed7d31"/>
                        </a:solidFill>
                        <a:latin typeface="Calibri"/>
                      </a:rPr>
                      <a:t>◻</a:t>
                    </a:r>
                    <a:endParaRPr b="0" lang="en-GB" sz="40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97" name="TextBox 7"/>
                  <p:cNvSpPr/>
                  <p:nvPr/>
                </p:nvSpPr>
                <p:spPr>
                  <a:xfrm>
                    <a:off x="11423160" y="2178720"/>
                    <a:ext cx="185040" cy="82260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4800" spc="-1" strike="noStrike">
                        <a:solidFill>
                          <a:srgbClr val="0070c0"/>
                        </a:solidFill>
                        <a:latin typeface="Calibri"/>
                      </a:rPr>
                      <a:t>◇</a:t>
                    </a:r>
                    <a:endParaRPr b="0" lang="en-GB" sz="4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898" name="Group 94"/>
                <p:cNvGrpSpPr/>
                <p:nvPr/>
              </p:nvGrpSpPr>
              <p:grpSpPr>
                <a:xfrm>
                  <a:off x="11105640" y="3637080"/>
                  <a:ext cx="253800" cy="822600"/>
                  <a:chOff x="11105640" y="3637080"/>
                  <a:chExt cx="253800" cy="822600"/>
                </a:xfrm>
              </p:grpSpPr>
              <p:sp>
                <p:nvSpPr>
                  <p:cNvPr id="899" name="TextBox 5"/>
                  <p:cNvSpPr/>
                  <p:nvPr/>
                </p:nvSpPr>
                <p:spPr>
                  <a:xfrm flipH="1" flipV="1">
                    <a:off x="11162520" y="3726360"/>
                    <a:ext cx="128160" cy="6397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3600" spc="-1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Calibri"/>
                      </a:rPr>
                      <a:t>O</a:t>
                    </a:r>
                    <a:endParaRPr b="0" lang="en-GB" sz="36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900" name="TextBox 96"/>
                  <p:cNvSpPr/>
                  <p:nvPr/>
                </p:nvSpPr>
                <p:spPr>
                  <a:xfrm flipH="1" flipV="1">
                    <a:off x="11164680" y="3723480"/>
                    <a:ext cx="128160" cy="6397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3600" spc="-1" strike="noStrike">
                        <a:solidFill>
                          <a:srgbClr val="ff0000"/>
                        </a:solidFill>
                        <a:latin typeface="Calibri"/>
                      </a:rPr>
                      <a:t>+</a:t>
                    </a:r>
                    <a:endParaRPr b="0" lang="en-GB" sz="36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901" name="TextBox 8"/>
                  <p:cNvSpPr/>
                  <p:nvPr/>
                </p:nvSpPr>
                <p:spPr>
                  <a:xfrm>
                    <a:off x="11105640" y="3682440"/>
                    <a:ext cx="253800" cy="7005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4000" spc="-1" strike="noStrike">
                        <a:solidFill>
                          <a:srgbClr val="ed7d31"/>
                        </a:solidFill>
                        <a:latin typeface="Calibri"/>
                      </a:rPr>
                      <a:t>◻</a:t>
                    </a:r>
                    <a:endParaRPr b="0" lang="en-GB" sz="40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902" name="TextBox 7"/>
                  <p:cNvSpPr/>
                  <p:nvPr/>
                </p:nvSpPr>
                <p:spPr>
                  <a:xfrm>
                    <a:off x="11158200" y="3637080"/>
                    <a:ext cx="185040" cy="82260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numCol="1" spcCol="0" anchor="t">
                    <a:sp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r>
                      <a:rPr b="0" lang="en-US" sz="4800" spc="-1" strike="noStrike">
                        <a:solidFill>
                          <a:srgbClr val="0070c0"/>
                        </a:solidFill>
                        <a:latin typeface="Calibri"/>
                      </a:rPr>
                      <a:t>◇</a:t>
                    </a:r>
                    <a:endParaRPr b="0" lang="en-GB" sz="48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</p:grpSp>
        </p:grpSp>
      </p:grpSp>
      <p:grpSp>
        <p:nvGrpSpPr>
          <p:cNvPr id="903" name="Group 135"/>
          <p:cNvGrpSpPr/>
          <p:nvPr/>
        </p:nvGrpSpPr>
        <p:grpSpPr>
          <a:xfrm>
            <a:off x="104040" y="2178720"/>
            <a:ext cx="2738880" cy="2701440"/>
            <a:chOff x="104040" y="2178720"/>
            <a:chExt cx="2738880" cy="2701440"/>
          </a:xfrm>
        </p:grpSpPr>
        <p:sp>
          <p:nvSpPr>
            <p:cNvPr id="904" name="Oval 99"/>
            <p:cNvSpPr/>
            <p:nvPr/>
          </p:nvSpPr>
          <p:spPr>
            <a:xfrm>
              <a:off x="104040" y="2179800"/>
              <a:ext cx="2738880" cy="2700360"/>
            </a:xfrm>
            <a:prstGeom prst="ellipse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905" name="Group 100"/>
            <p:cNvGrpSpPr/>
            <p:nvPr/>
          </p:nvGrpSpPr>
          <p:grpSpPr>
            <a:xfrm>
              <a:off x="494280" y="3408480"/>
              <a:ext cx="253800" cy="822600"/>
              <a:chOff x="494280" y="3408480"/>
              <a:chExt cx="253800" cy="822600"/>
            </a:xfrm>
          </p:grpSpPr>
          <p:sp>
            <p:nvSpPr>
              <p:cNvPr id="906" name="TextBox 5"/>
              <p:cNvSpPr/>
              <p:nvPr/>
            </p:nvSpPr>
            <p:spPr>
              <a:xfrm flipH="1" flipV="1">
                <a:off x="551520" y="3497400"/>
                <a:ext cx="128160" cy="639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3600" spc="-1" strike="noStrike">
                    <a:solidFill>
                      <a:schemeClr val="accent6">
                        <a:lumMod val="50000"/>
                      </a:schemeClr>
                    </a:solidFill>
                    <a:latin typeface="Calibri"/>
                  </a:rPr>
                  <a:t>O</a:t>
                </a:r>
                <a:endParaRPr b="0" lang="en-GB" sz="3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7" name="TextBox 102"/>
              <p:cNvSpPr/>
              <p:nvPr/>
            </p:nvSpPr>
            <p:spPr>
              <a:xfrm flipH="1" flipV="1">
                <a:off x="553680" y="3494520"/>
                <a:ext cx="128160" cy="639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3600" spc="-1" strike="noStrike">
                    <a:solidFill>
                      <a:srgbClr val="ff0000"/>
                    </a:solidFill>
                    <a:latin typeface="Calibri"/>
                  </a:rPr>
                  <a:t>+</a:t>
                </a:r>
                <a:endParaRPr b="0" lang="en-GB" sz="3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8" name="TextBox 8"/>
              <p:cNvSpPr/>
              <p:nvPr/>
            </p:nvSpPr>
            <p:spPr>
              <a:xfrm>
                <a:off x="494280" y="3453840"/>
                <a:ext cx="253800" cy="700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4000" spc="-1" strike="noStrike">
                    <a:solidFill>
                      <a:srgbClr val="ed7d31"/>
                    </a:solidFill>
                    <a:latin typeface="Calibri"/>
                  </a:rPr>
                  <a:t>◻</a:t>
                </a:r>
                <a:endParaRPr b="0" lang="en-GB" sz="4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9" name="TextBox 7"/>
              <p:cNvSpPr/>
              <p:nvPr/>
            </p:nvSpPr>
            <p:spPr>
              <a:xfrm>
                <a:off x="547200" y="3408480"/>
                <a:ext cx="185040" cy="82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4800" spc="-1" strike="noStrike">
                    <a:solidFill>
                      <a:srgbClr val="0070c0"/>
                    </a:solidFill>
                    <a:latin typeface="Calibri"/>
                  </a:rPr>
                  <a:t>◇</a:t>
                </a:r>
                <a:endParaRPr b="0" lang="en-GB" sz="4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910" name="TextBox 105"/>
            <p:cNvSpPr/>
            <p:nvPr/>
          </p:nvSpPr>
          <p:spPr>
            <a:xfrm>
              <a:off x="1100880" y="2776680"/>
              <a:ext cx="14162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dk1"/>
                  </a:solidFill>
                  <a:latin typeface="Calibri"/>
                </a:rPr>
                <a:t>Track #0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1" name="TextBox 106"/>
            <p:cNvSpPr/>
            <p:nvPr/>
          </p:nvSpPr>
          <p:spPr>
            <a:xfrm>
              <a:off x="348480" y="3345480"/>
              <a:ext cx="14162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dk1"/>
                  </a:solidFill>
                  <a:latin typeface="Calibri"/>
                </a:rPr>
                <a:t>Track #1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2" name="TextBox 107"/>
            <p:cNvSpPr/>
            <p:nvPr/>
          </p:nvSpPr>
          <p:spPr>
            <a:xfrm>
              <a:off x="1378080" y="3862440"/>
              <a:ext cx="14162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dk1"/>
                  </a:solidFill>
                  <a:latin typeface="Calibri"/>
                </a:rPr>
                <a:t>Track #2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13" name="Group 108"/>
            <p:cNvGrpSpPr/>
            <p:nvPr/>
          </p:nvGrpSpPr>
          <p:grpSpPr>
            <a:xfrm>
              <a:off x="1654920" y="2178720"/>
              <a:ext cx="253800" cy="822600"/>
              <a:chOff x="1654920" y="2178720"/>
              <a:chExt cx="253800" cy="822600"/>
            </a:xfrm>
          </p:grpSpPr>
          <p:sp>
            <p:nvSpPr>
              <p:cNvPr id="914" name="TextBox 5"/>
              <p:cNvSpPr/>
              <p:nvPr/>
            </p:nvSpPr>
            <p:spPr>
              <a:xfrm flipH="1" flipV="1">
                <a:off x="1711800" y="2268000"/>
                <a:ext cx="128160" cy="639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3600" spc="-1" strike="noStrike">
                    <a:solidFill>
                      <a:schemeClr val="accent6">
                        <a:lumMod val="50000"/>
                      </a:schemeClr>
                    </a:solidFill>
                    <a:latin typeface="Calibri"/>
                  </a:rPr>
                  <a:t>O</a:t>
                </a:r>
                <a:endParaRPr b="0" lang="en-GB" sz="3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15" name="TextBox 110"/>
              <p:cNvSpPr/>
              <p:nvPr/>
            </p:nvSpPr>
            <p:spPr>
              <a:xfrm flipH="1" flipV="1">
                <a:off x="1713960" y="2265120"/>
                <a:ext cx="128160" cy="639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3600" spc="-1" strike="noStrike">
                    <a:solidFill>
                      <a:srgbClr val="ff0000"/>
                    </a:solidFill>
                    <a:latin typeface="Calibri"/>
                  </a:rPr>
                  <a:t>+</a:t>
                </a:r>
                <a:endParaRPr b="0" lang="en-GB" sz="3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16" name="TextBox 8"/>
              <p:cNvSpPr/>
              <p:nvPr/>
            </p:nvSpPr>
            <p:spPr>
              <a:xfrm>
                <a:off x="1654920" y="2224080"/>
                <a:ext cx="253800" cy="700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4000" spc="-1" strike="noStrike">
                    <a:solidFill>
                      <a:srgbClr val="ed7d31"/>
                    </a:solidFill>
                    <a:latin typeface="Calibri"/>
                  </a:rPr>
                  <a:t>◻</a:t>
                </a:r>
                <a:endParaRPr b="0" lang="en-GB" sz="4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17" name="TextBox 7"/>
              <p:cNvSpPr/>
              <p:nvPr/>
            </p:nvSpPr>
            <p:spPr>
              <a:xfrm>
                <a:off x="1707480" y="2178720"/>
                <a:ext cx="185040" cy="82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4800" spc="-1" strike="noStrike">
                    <a:solidFill>
                      <a:srgbClr val="0070c0"/>
                    </a:solidFill>
                    <a:latin typeface="Calibri"/>
                  </a:rPr>
                  <a:t>◇</a:t>
                </a:r>
                <a:endParaRPr b="0" lang="en-GB" sz="4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918" name="Group 113"/>
            <p:cNvGrpSpPr/>
            <p:nvPr/>
          </p:nvGrpSpPr>
          <p:grpSpPr>
            <a:xfrm>
              <a:off x="1879920" y="3936600"/>
              <a:ext cx="253800" cy="822600"/>
              <a:chOff x="1879920" y="3936600"/>
              <a:chExt cx="253800" cy="822600"/>
            </a:xfrm>
          </p:grpSpPr>
          <p:sp>
            <p:nvSpPr>
              <p:cNvPr id="919" name="TextBox 5"/>
              <p:cNvSpPr/>
              <p:nvPr/>
            </p:nvSpPr>
            <p:spPr>
              <a:xfrm flipH="1" flipV="1">
                <a:off x="1937160" y="4025880"/>
                <a:ext cx="128160" cy="639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3600" spc="-1" strike="noStrike">
                    <a:solidFill>
                      <a:schemeClr val="accent6">
                        <a:lumMod val="50000"/>
                      </a:schemeClr>
                    </a:solidFill>
                    <a:latin typeface="Calibri"/>
                  </a:rPr>
                  <a:t>O</a:t>
                </a:r>
                <a:endParaRPr b="0" lang="en-GB" sz="3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20" name="TextBox 115"/>
              <p:cNvSpPr/>
              <p:nvPr/>
            </p:nvSpPr>
            <p:spPr>
              <a:xfrm flipH="1" flipV="1">
                <a:off x="1938960" y="4023000"/>
                <a:ext cx="128160" cy="639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3600" spc="-1" strike="noStrike">
                    <a:solidFill>
                      <a:srgbClr val="ff0000"/>
                    </a:solidFill>
                    <a:latin typeface="Calibri"/>
                  </a:rPr>
                  <a:t>+</a:t>
                </a:r>
                <a:endParaRPr b="0" lang="en-GB" sz="3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21" name="TextBox 8"/>
              <p:cNvSpPr/>
              <p:nvPr/>
            </p:nvSpPr>
            <p:spPr>
              <a:xfrm>
                <a:off x="1879920" y="3981960"/>
                <a:ext cx="253800" cy="700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4000" spc="-1" strike="noStrike">
                    <a:solidFill>
                      <a:srgbClr val="ed7d31"/>
                    </a:solidFill>
                    <a:latin typeface="Calibri"/>
                  </a:rPr>
                  <a:t>◻</a:t>
                </a:r>
                <a:endParaRPr b="0" lang="en-GB" sz="4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22" name="TextBox 7"/>
              <p:cNvSpPr/>
              <p:nvPr/>
            </p:nvSpPr>
            <p:spPr>
              <a:xfrm>
                <a:off x="1932840" y="3936600"/>
                <a:ext cx="185040" cy="82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4800" spc="-1" strike="noStrike">
                    <a:solidFill>
                      <a:srgbClr val="0070c0"/>
                    </a:solidFill>
                    <a:latin typeface="Calibri"/>
                  </a:rPr>
                  <a:t>◇</a:t>
                </a:r>
                <a:endParaRPr b="0" lang="en-GB" sz="4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923" name="Picture 121" descr="Arbeitsplatz Computer Pc · Kostenlose Vektorgrafik auf Pixabay"/>
          <p:cNvPicPr/>
          <p:nvPr/>
        </p:nvPicPr>
        <p:blipFill>
          <a:blip r:embed="rId2"/>
          <a:stretch/>
        </p:blipFill>
        <p:spPr>
          <a:xfrm>
            <a:off x="3377160" y="2563560"/>
            <a:ext cx="1735920" cy="1308600"/>
          </a:xfrm>
          <a:prstGeom prst="rect">
            <a:avLst/>
          </a:prstGeom>
          <a:ln w="0">
            <a:noFill/>
          </a:ln>
        </p:spPr>
      </p:pic>
      <p:grpSp>
        <p:nvGrpSpPr>
          <p:cNvPr id="924" name="Group 141"/>
          <p:cNvGrpSpPr/>
          <p:nvPr/>
        </p:nvGrpSpPr>
        <p:grpSpPr>
          <a:xfrm>
            <a:off x="3157200" y="4336920"/>
            <a:ext cx="4320360" cy="2421720"/>
            <a:chOff x="3157200" y="4336920"/>
            <a:chExt cx="4320360" cy="2421720"/>
          </a:xfrm>
        </p:grpSpPr>
        <p:grpSp>
          <p:nvGrpSpPr>
            <p:cNvPr id="925" name="Group 136"/>
            <p:cNvGrpSpPr/>
            <p:nvPr/>
          </p:nvGrpSpPr>
          <p:grpSpPr>
            <a:xfrm>
              <a:off x="3157200" y="4336920"/>
              <a:ext cx="4320360" cy="2246760"/>
              <a:chOff x="3157200" y="4336920"/>
              <a:chExt cx="4320360" cy="2246760"/>
            </a:xfrm>
          </p:grpSpPr>
          <p:sp>
            <p:nvSpPr>
              <p:cNvPr id="926" name="Arrow: Left 129"/>
              <p:cNvSpPr/>
              <p:nvPr/>
            </p:nvSpPr>
            <p:spPr>
              <a:xfrm>
                <a:off x="5518440" y="5003280"/>
                <a:ext cx="1959120" cy="475920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70ad47">
                    <a:lumMod val="7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927" name="TextBox 125"/>
              <p:cNvSpPr/>
              <p:nvPr/>
            </p:nvSpPr>
            <p:spPr>
              <a:xfrm>
                <a:off x="3157200" y="4336920"/>
                <a:ext cx="2022120" cy="2246760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ff0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horzOverflow="overflow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endParaRPr b="1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928" name="TextBox 126"/>
            <p:cNvSpPr/>
            <p:nvPr/>
          </p:nvSpPr>
          <p:spPr>
            <a:xfrm>
              <a:off x="3293280" y="4473000"/>
              <a:ext cx="2226240" cy="228564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rgbClr val="ff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chemeClr val="dk1"/>
                  </a:solidFill>
                  <a:latin typeface="Calibri"/>
                </a:rPr>
                <a:t>System Flight Plan #Y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f0000"/>
                  </a:solidFill>
                  <a:latin typeface="Calibri"/>
                </a:rPr>
                <a:t>Airport DEP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f0000"/>
                  </a:solidFill>
                  <a:latin typeface="Calibri"/>
                </a:rPr>
                <a:t>Airport ARR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f0000"/>
                  </a:solidFill>
                  <a:latin typeface="Calibri"/>
                </a:rPr>
                <a:t>AC Type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f0000"/>
                  </a:solidFill>
                  <a:latin typeface="Calibri"/>
                </a:rPr>
                <a:t>Call sign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f0000"/>
                  </a:solidFill>
                  <a:latin typeface="Calibri"/>
                </a:rPr>
                <a:t>Est Time DEP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chemeClr val="accent2">
                      <a:lumMod val="75000"/>
                    </a:schemeClr>
                  </a:solidFill>
                  <a:latin typeface="Calibri"/>
                </a:rPr>
                <a:t>SSR Code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2060"/>
                  </a:solidFill>
                  <a:latin typeface="Calibri"/>
                </a:rPr>
                <a:t>Track Num. X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29" name="Arrow: Left 130"/>
          <p:cNvSpPr/>
          <p:nvPr/>
        </p:nvSpPr>
        <p:spPr>
          <a:xfrm rot="5400000">
            <a:off x="3974040" y="3812400"/>
            <a:ext cx="557640" cy="489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930" name="Group 1"/>
          <p:cNvGrpSpPr/>
          <p:nvPr/>
        </p:nvGrpSpPr>
        <p:grpSpPr>
          <a:xfrm>
            <a:off x="5520240" y="4377240"/>
            <a:ext cx="4108320" cy="2422080"/>
            <a:chOff x="5520240" y="4377240"/>
            <a:chExt cx="4108320" cy="2422080"/>
          </a:xfrm>
        </p:grpSpPr>
        <p:sp>
          <p:nvSpPr>
            <p:cNvPr id="931" name="TextBox 77"/>
            <p:cNvSpPr/>
            <p:nvPr/>
          </p:nvSpPr>
          <p:spPr>
            <a:xfrm>
              <a:off x="7477920" y="4377240"/>
              <a:ext cx="2035800" cy="228564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rgbClr val="ff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32" name="Group 133"/>
            <p:cNvGrpSpPr/>
            <p:nvPr/>
          </p:nvGrpSpPr>
          <p:grpSpPr>
            <a:xfrm>
              <a:off x="5520240" y="4510080"/>
              <a:ext cx="4108320" cy="2289240"/>
              <a:chOff x="5520240" y="4510080"/>
              <a:chExt cx="4108320" cy="2289240"/>
            </a:xfrm>
          </p:grpSpPr>
          <p:grpSp>
            <p:nvGrpSpPr>
              <p:cNvPr id="933" name="Group 131"/>
              <p:cNvGrpSpPr/>
              <p:nvPr/>
            </p:nvGrpSpPr>
            <p:grpSpPr>
              <a:xfrm>
                <a:off x="5520240" y="4510080"/>
                <a:ext cx="1980720" cy="2216160"/>
                <a:chOff x="5520240" y="4510080"/>
                <a:chExt cx="1980720" cy="2216160"/>
              </a:xfrm>
            </p:grpSpPr>
            <p:pic>
              <p:nvPicPr>
                <p:cNvPr id="934" name="Picture 14" descr="A picture containing text, computer&#10;&#10;Description automatically generated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964120" y="4510080"/>
                  <a:ext cx="1536840" cy="150912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935" name="TextBox 76"/>
                <p:cNvSpPr/>
                <p:nvPr/>
              </p:nvSpPr>
              <p:spPr>
                <a:xfrm>
                  <a:off x="5520240" y="6025320"/>
                  <a:ext cx="1883160" cy="7009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horzOverflow="overflow" anchor="t">
                  <a:sp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0" lang="en-US" sz="2000" spc="-1" strike="noStrike">
                      <a:solidFill>
                        <a:schemeClr val="dk1"/>
                      </a:solidFill>
                      <a:latin typeface="Calibri"/>
                    </a:rPr>
                    <a:t>Flight Data Processor (FDP)</a:t>
                  </a:r>
                  <a:endParaRPr b="0" lang="en-GB" sz="20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36" name="TextBox 79"/>
              <p:cNvSpPr/>
              <p:nvPr/>
            </p:nvSpPr>
            <p:spPr>
              <a:xfrm>
                <a:off x="7620120" y="4513680"/>
                <a:ext cx="2008440" cy="2285640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ff0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horzOverflow="overflow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chemeClr val="dk1"/>
                    </a:solidFill>
                    <a:latin typeface="Calibri"/>
                  </a:rPr>
                  <a:t>Flight Plan Num. Y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0000"/>
                    </a:solidFill>
                    <a:latin typeface="Calibri"/>
                  </a:rPr>
                  <a:t>Airport DEP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0000"/>
                    </a:solidFill>
                    <a:latin typeface="Calibri"/>
                  </a:rPr>
                  <a:t>Airport ARR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0000"/>
                    </a:solidFill>
                    <a:latin typeface="Calibri"/>
                  </a:rPr>
                  <a:t>AC Type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chemeClr val="accent6">
                        <a:lumMod val="50000"/>
                      </a:schemeClr>
                    </a:solidFill>
                    <a:latin typeface="Calibri"/>
                  </a:rPr>
                  <a:t>24-bit AC address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chemeClr val="accent5">
                        <a:lumMod val="50000"/>
                      </a:schemeClr>
                    </a:solidFill>
                    <a:latin typeface="Calibri"/>
                  </a:rPr>
                  <a:t>SSR Code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0000"/>
                    </a:solidFill>
                    <a:latin typeface="Calibri"/>
                  </a:rPr>
                  <a:t>Call sign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0000"/>
                    </a:solidFill>
                    <a:latin typeface="Calibri"/>
                  </a:rPr>
                  <a:t>Est Time DEP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937" name="Right Bracket 119"/>
          <p:cNvSpPr/>
          <p:nvPr/>
        </p:nvSpPr>
        <p:spPr>
          <a:xfrm>
            <a:off x="9513720" y="3296160"/>
            <a:ext cx="233640" cy="2480400"/>
          </a:xfrm>
          <a:prstGeom prst="rightBracket">
            <a:avLst>
              <a:gd name="adj" fmla="val 8333"/>
            </a:avLst>
          </a:prstGeom>
          <a:noFill/>
          <a:ln w="57150">
            <a:solidFill>
              <a:srgbClr val="70ad47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938" name="Group 147"/>
          <p:cNvGrpSpPr/>
          <p:nvPr/>
        </p:nvGrpSpPr>
        <p:grpSpPr>
          <a:xfrm>
            <a:off x="-39600" y="2765880"/>
            <a:ext cx="1946880" cy="1454040"/>
            <a:chOff x="-39600" y="2765880"/>
            <a:chExt cx="1946880" cy="1454040"/>
          </a:xfrm>
        </p:grpSpPr>
        <p:sp>
          <p:nvSpPr>
            <p:cNvPr id="939" name="TextBox 143"/>
            <p:cNvSpPr/>
            <p:nvPr/>
          </p:nvSpPr>
          <p:spPr>
            <a:xfrm>
              <a:off x="708840" y="2765880"/>
              <a:ext cx="912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Calibri"/>
                </a:rPr>
                <a:t>Corr. 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0" name="TextBox 144"/>
            <p:cNvSpPr/>
            <p:nvPr/>
          </p:nvSpPr>
          <p:spPr>
            <a:xfrm>
              <a:off x="-39600" y="3337560"/>
              <a:ext cx="912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Calibri"/>
                </a:rPr>
                <a:t>Corr. 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1" name="TextBox 146"/>
            <p:cNvSpPr/>
            <p:nvPr/>
          </p:nvSpPr>
          <p:spPr>
            <a:xfrm>
              <a:off x="994680" y="3854520"/>
              <a:ext cx="912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Calibri"/>
                </a:rPr>
                <a:t>Corr. 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42" name="Right Bracket 121"/>
          <p:cNvSpPr/>
          <p:nvPr/>
        </p:nvSpPr>
        <p:spPr>
          <a:xfrm>
            <a:off x="9118440" y="3574800"/>
            <a:ext cx="516240" cy="2532960"/>
          </a:xfrm>
          <a:prstGeom prst="rightBracket">
            <a:avLst>
              <a:gd name="adj" fmla="val 8333"/>
            </a:avLst>
          </a:prstGeom>
          <a:noFill/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0" dur="indefinite" restart="never" nodeType="tmRoot">
          <p:childTnLst>
            <p:seq>
              <p:cTn id="501" dur="indefinite" nodeType="mainSeq">
                <p:childTnLst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6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1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6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1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6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1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6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1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6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1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6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roup 33"/>
          <p:cNvGrpSpPr/>
          <p:nvPr/>
        </p:nvGrpSpPr>
        <p:grpSpPr>
          <a:xfrm>
            <a:off x="4987800" y="3139200"/>
            <a:ext cx="2625840" cy="1564560"/>
            <a:chOff x="4987800" y="3139200"/>
            <a:chExt cx="2625840" cy="1564560"/>
          </a:xfrm>
        </p:grpSpPr>
        <p:sp>
          <p:nvSpPr>
            <p:cNvPr id="944" name="Arrow: Left 127"/>
            <p:cNvSpPr/>
            <p:nvPr/>
          </p:nvSpPr>
          <p:spPr>
            <a:xfrm>
              <a:off x="4987800" y="3139200"/>
              <a:ext cx="2625840" cy="47592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45" name="Arrow: Left 85"/>
            <p:cNvSpPr/>
            <p:nvPr/>
          </p:nvSpPr>
          <p:spPr>
            <a:xfrm rot="16200000">
              <a:off x="6150960" y="4193640"/>
              <a:ext cx="516600" cy="50328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pic>
        <p:nvPicPr>
          <p:cNvPr id="946" name="Picture 14" descr="A picture containing text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5960880" y="2782080"/>
            <a:ext cx="1536840" cy="1509120"/>
          </a:xfrm>
          <a:prstGeom prst="rect">
            <a:avLst/>
          </a:prstGeom>
          <a:ln w="0">
            <a:noFill/>
          </a:ln>
        </p:spPr>
      </p:pic>
      <p:sp>
        <p:nvSpPr>
          <p:cNvPr id="947" name="TextBox 7"/>
          <p:cNvSpPr/>
          <p:nvPr/>
        </p:nvSpPr>
        <p:spPr>
          <a:xfrm>
            <a:off x="5261760" y="2211840"/>
            <a:ext cx="244080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Sensory Data Processor (SDP)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TextBox 78"/>
          <p:cNvSpPr/>
          <p:nvPr/>
        </p:nvSpPr>
        <p:spPr>
          <a:xfrm>
            <a:off x="7620120" y="2255040"/>
            <a:ext cx="2008440" cy="1737000"/>
          </a:xfrm>
          <a:prstGeom prst="rect">
            <a:avLst/>
          </a:prstGeom>
          <a:solidFill>
            <a:schemeClr val="bg1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Track Num. X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Location (lat-long)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Height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lt1">
                    <a:lumMod val="50000"/>
                  </a:schemeClr>
                </a:solidFill>
                <a:latin typeface="Calibri"/>
              </a:rPr>
              <a:t>SSR Code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Call sign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ICAO Code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9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950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51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Flight </a:t>
            </a: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SSR Code Allocation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52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953" name="PlaceHolder 1"/>
          <p:cNvSpPr>
            <a:spLocks noGrp="1"/>
          </p:cNvSpPr>
          <p:nvPr>
            <p:ph type="ftr" idx="137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sldNum" idx="138"/>
          </p:nvPr>
        </p:nvSpPr>
        <p:spPr>
          <a:xfrm>
            <a:off x="8610480" y="65800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5C4D2CBF-8D82-4BFA-8D98-CBA4BF720A10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59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5" name="Oval 14"/>
          <p:cNvSpPr/>
          <p:nvPr/>
        </p:nvSpPr>
        <p:spPr>
          <a:xfrm>
            <a:off x="9819720" y="2166120"/>
            <a:ext cx="2249280" cy="2210400"/>
          </a:xfrm>
          <a:prstGeom prst="ellipse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956" name="Group 34"/>
          <p:cNvGrpSpPr/>
          <p:nvPr/>
        </p:nvGrpSpPr>
        <p:grpSpPr>
          <a:xfrm>
            <a:off x="10816200" y="2178720"/>
            <a:ext cx="1416240" cy="963360"/>
            <a:chOff x="10816200" y="2178720"/>
            <a:chExt cx="1416240" cy="963360"/>
          </a:xfrm>
        </p:grpSpPr>
        <p:sp>
          <p:nvSpPr>
            <p:cNvPr id="957" name="TextBox 68"/>
            <p:cNvSpPr/>
            <p:nvPr/>
          </p:nvSpPr>
          <p:spPr>
            <a:xfrm>
              <a:off x="10816200" y="2776680"/>
              <a:ext cx="14162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dk1"/>
                  </a:solidFill>
                  <a:latin typeface="Calibri"/>
                </a:rPr>
                <a:t>Track #0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58" name="Group 89"/>
            <p:cNvGrpSpPr/>
            <p:nvPr/>
          </p:nvGrpSpPr>
          <p:grpSpPr>
            <a:xfrm>
              <a:off x="11370240" y="2178720"/>
              <a:ext cx="253800" cy="822600"/>
              <a:chOff x="11370240" y="2178720"/>
              <a:chExt cx="253800" cy="822600"/>
            </a:xfrm>
          </p:grpSpPr>
          <p:sp>
            <p:nvSpPr>
              <p:cNvPr id="959" name="TextBox 5"/>
              <p:cNvSpPr/>
              <p:nvPr/>
            </p:nvSpPr>
            <p:spPr>
              <a:xfrm flipH="1" flipV="1">
                <a:off x="11427480" y="2268000"/>
                <a:ext cx="128160" cy="639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3600" spc="-1" strike="noStrike">
                    <a:solidFill>
                      <a:schemeClr val="accent6">
                        <a:lumMod val="50000"/>
                      </a:schemeClr>
                    </a:solidFill>
                    <a:latin typeface="Calibri"/>
                  </a:rPr>
                  <a:t>O</a:t>
                </a:r>
                <a:endParaRPr b="0" lang="en-GB" sz="3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60" name="TextBox 91"/>
              <p:cNvSpPr/>
              <p:nvPr/>
            </p:nvSpPr>
            <p:spPr>
              <a:xfrm flipH="1" flipV="1">
                <a:off x="11429280" y="2265120"/>
                <a:ext cx="128160" cy="639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3600" spc="-1" strike="noStrike">
                    <a:solidFill>
                      <a:srgbClr val="ff0000"/>
                    </a:solidFill>
                    <a:latin typeface="Calibri"/>
                  </a:rPr>
                  <a:t>+</a:t>
                </a:r>
                <a:endParaRPr b="0" lang="en-GB" sz="3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61" name="TextBox 8"/>
              <p:cNvSpPr/>
              <p:nvPr/>
            </p:nvSpPr>
            <p:spPr>
              <a:xfrm>
                <a:off x="11370240" y="2224080"/>
                <a:ext cx="253800" cy="700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4000" spc="-1" strike="noStrike">
                    <a:solidFill>
                      <a:srgbClr val="ed7d31"/>
                    </a:solidFill>
                    <a:latin typeface="Calibri"/>
                  </a:rPr>
                  <a:t>◻</a:t>
                </a:r>
                <a:endParaRPr b="0" lang="en-GB" sz="40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62" name="TextBox 7"/>
              <p:cNvSpPr/>
              <p:nvPr/>
            </p:nvSpPr>
            <p:spPr>
              <a:xfrm>
                <a:off x="11423160" y="2178720"/>
                <a:ext cx="185040" cy="82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4800" spc="-1" strike="noStrike">
                    <a:solidFill>
                      <a:srgbClr val="0070c0"/>
                    </a:solidFill>
                    <a:latin typeface="Calibri"/>
                  </a:rPr>
                  <a:t>◇</a:t>
                </a:r>
                <a:endParaRPr b="0" lang="en-GB" sz="4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963" name="Group 32"/>
          <p:cNvGrpSpPr/>
          <p:nvPr/>
        </p:nvGrpSpPr>
        <p:grpSpPr>
          <a:xfrm>
            <a:off x="3157200" y="3778560"/>
            <a:ext cx="4456440" cy="2980080"/>
            <a:chOff x="3157200" y="3778560"/>
            <a:chExt cx="4456440" cy="2980080"/>
          </a:xfrm>
        </p:grpSpPr>
        <p:grpSp>
          <p:nvGrpSpPr>
            <p:cNvPr id="964" name="Group 141"/>
            <p:cNvGrpSpPr/>
            <p:nvPr/>
          </p:nvGrpSpPr>
          <p:grpSpPr>
            <a:xfrm>
              <a:off x="3157200" y="4336920"/>
              <a:ext cx="4456440" cy="2421720"/>
              <a:chOff x="3157200" y="4336920"/>
              <a:chExt cx="4456440" cy="2421720"/>
            </a:xfrm>
          </p:grpSpPr>
          <p:grpSp>
            <p:nvGrpSpPr>
              <p:cNvPr id="965" name="Group 136"/>
              <p:cNvGrpSpPr/>
              <p:nvPr/>
            </p:nvGrpSpPr>
            <p:grpSpPr>
              <a:xfrm>
                <a:off x="3157200" y="4336920"/>
                <a:ext cx="4456440" cy="2246760"/>
                <a:chOff x="3157200" y="4336920"/>
                <a:chExt cx="4456440" cy="2246760"/>
              </a:xfrm>
            </p:grpSpPr>
            <p:sp>
              <p:nvSpPr>
                <p:cNvPr id="966" name="Arrow: Left 129"/>
                <p:cNvSpPr/>
                <p:nvPr/>
              </p:nvSpPr>
              <p:spPr>
                <a:xfrm>
                  <a:off x="5518440" y="5003280"/>
                  <a:ext cx="2095200" cy="475920"/>
                </a:xfrm>
                <a:prstGeom prst="lef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70ad47">
                      <a:lumMod val="7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967" name="TextBox 125"/>
                <p:cNvSpPr/>
                <p:nvPr/>
              </p:nvSpPr>
              <p:spPr>
                <a:xfrm>
                  <a:off x="3157200" y="4336920"/>
                  <a:ext cx="2022120" cy="2246760"/>
                </a:xfrm>
                <a:prstGeom prst="rect">
                  <a:avLst/>
                </a:prstGeom>
                <a:solidFill>
                  <a:schemeClr val="bg1"/>
                </a:solidFill>
                <a:ln w="0">
                  <a:solidFill>
                    <a:srgbClr val="ff0000"/>
                  </a:solidFill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horzOverflow="overflow" anchor="t">
                  <a:sp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1" lang="en-US" sz="1800" spc="-1" strike="noStrike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968" name="TextBox 126"/>
              <p:cNvSpPr/>
              <p:nvPr/>
            </p:nvSpPr>
            <p:spPr>
              <a:xfrm>
                <a:off x="3293280" y="4473000"/>
                <a:ext cx="2226240" cy="2285640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ff0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horzOverflow="overflow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chemeClr val="dk1"/>
                    </a:solidFill>
                    <a:latin typeface="Calibri"/>
                  </a:rPr>
                  <a:t>System Flight Plan #Y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0000"/>
                    </a:solidFill>
                    <a:latin typeface="Calibri"/>
                  </a:rPr>
                  <a:t>Airport DEP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0000"/>
                    </a:solidFill>
                    <a:latin typeface="Calibri"/>
                  </a:rPr>
                  <a:t>Airport ARR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0000"/>
                    </a:solidFill>
                    <a:latin typeface="Calibri"/>
                  </a:rPr>
                  <a:t>AC Type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0000"/>
                    </a:solidFill>
                    <a:latin typeface="Calibri"/>
                  </a:rPr>
                  <a:t>Call sign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0000"/>
                    </a:solidFill>
                    <a:latin typeface="Calibri"/>
                  </a:rPr>
                  <a:t>Est Time DEP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chemeClr val="accent2">
                        <a:lumMod val="75000"/>
                      </a:schemeClr>
                    </a:solidFill>
                    <a:latin typeface="Calibri"/>
                  </a:rPr>
                  <a:t>SSR Code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2060"/>
                    </a:solidFill>
                    <a:latin typeface="Calibri"/>
                  </a:rPr>
                  <a:t>Track Num. X</a:t>
                </a:r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969" name="Arrow: Left 130"/>
            <p:cNvSpPr/>
            <p:nvPr/>
          </p:nvSpPr>
          <p:spPr>
            <a:xfrm rot="5400000">
              <a:off x="3974040" y="3812400"/>
              <a:ext cx="557640" cy="4896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970" name="TextBox 79"/>
          <p:cNvSpPr/>
          <p:nvPr/>
        </p:nvSpPr>
        <p:spPr>
          <a:xfrm>
            <a:off x="9756720" y="4527360"/>
            <a:ext cx="2198880" cy="365400"/>
          </a:xfrm>
          <a:prstGeom prst="rect">
            <a:avLst/>
          </a:prstGeom>
          <a:solidFill>
            <a:schemeClr val="bg1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Allocated SSR codes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TextBox 1"/>
          <p:cNvSpPr/>
          <p:nvPr/>
        </p:nvSpPr>
        <p:spPr>
          <a:xfrm>
            <a:off x="9756720" y="5901840"/>
            <a:ext cx="2198880" cy="365400"/>
          </a:xfrm>
          <a:prstGeom prst="rect">
            <a:avLst/>
          </a:prstGeom>
          <a:solidFill>
            <a:schemeClr val="bg1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SSR code pools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TextBox 4"/>
          <p:cNvSpPr/>
          <p:nvPr/>
        </p:nvSpPr>
        <p:spPr>
          <a:xfrm>
            <a:off x="9756720" y="5194080"/>
            <a:ext cx="2198880" cy="365400"/>
          </a:xfrm>
          <a:prstGeom prst="rect">
            <a:avLst/>
          </a:prstGeom>
          <a:solidFill>
            <a:schemeClr val="bg1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Retained SSR codes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73" name="Group 131"/>
          <p:cNvGrpSpPr/>
          <p:nvPr/>
        </p:nvGrpSpPr>
        <p:grpSpPr>
          <a:xfrm>
            <a:off x="5520240" y="4510080"/>
            <a:ext cx="1980720" cy="2216160"/>
            <a:chOff x="5520240" y="4510080"/>
            <a:chExt cx="1980720" cy="2216160"/>
          </a:xfrm>
        </p:grpSpPr>
        <p:pic>
          <p:nvPicPr>
            <p:cNvPr id="974" name="Picture 14" descr="A picture containing text, computer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5964120" y="4510080"/>
              <a:ext cx="1536840" cy="150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5" name="TextBox 76"/>
            <p:cNvSpPr/>
            <p:nvPr/>
          </p:nvSpPr>
          <p:spPr>
            <a:xfrm>
              <a:off x="5520240" y="6025320"/>
              <a:ext cx="1883160" cy="700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2000" spc="-1" strike="noStrike">
                  <a:solidFill>
                    <a:schemeClr val="dk1"/>
                  </a:solidFill>
                  <a:latin typeface="Calibri"/>
                </a:rPr>
                <a:t>Flight Data Processor (FDP)</a:t>
              </a:r>
              <a:endParaRPr b="0" lang="en-GB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6" name="TextBox 9"/>
          <p:cNvSpPr/>
          <p:nvPr/>
        </p:nvSpPr>
        <p:spPr>
          <a:xfrm>
            <a:off x="7620120" y="4513680"/>
            <a:ext cx="2008440" cy="2011320"/>
          </a:xfrm>
          <a:prstGeom prst="rect">
            <a:avLst/>
          </a:prstGeom>
          <a:solidFill>
            <a:schemeClr val="bg1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Flight Plan Num. 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Airport DEP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Airport ARR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AC Type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lt1">
                    <a:lumMod val="50000"/>
                  </a:schemeClr>
                </a:solidFill>
                <a:latin typeface="Calibri"/>
              </a:rPr>
              <a:t>SSR Code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Call sign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Est Time DEP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7" name="Picture 11" descr="A picture containing transport, aircraft&#10;&#10;Description automatically generated"/>
          <p:cNvPicPr/>
          <p:nvPr/>
        </p:nvPicPr>
        <p:blipFill>
          <a:blip r:embed="rId3"/>
          <a:stretch/>
        </p:blipFill>
        <p:spPr>
          <a:xfrm>
            <a:off x="43560" y="2269080"/>
            <a:ext cx="2171520" cy="1013400"/>
          </a:xfrm>
          <a:prstGeom prst="rect">
            <a:avLst/>
          </a:prstGeom>
          <a:ln w="0">
            <a:noFill/>
          </a:ln>
        </p:spPr>
      </p:pic>
      <p:pic>
        <p:nvPicPr>
          <p:cNvPr id="978" name="Picture 16" descr="A picture containing text, indoor, computer, monitor&#10;&#10;Description automatically generated"/>
          <p:cNvPicPr/>
          <p:nvPr/>
        </p:nvPicPr>
        <p:blipFill>
          <a:blip r:embed="rId4"/>
          <a:srcRect l="5617" t="0" r="17416" b="0"/>
          <a:stretch/>
        </p:blipFill>
        <p:spPr>
          <a:xfrm>
            <a:off x="3152880" y="2426760"/>
            <a:ext cx="1860120" cy="1357560"/>
          </a:xfrm>
          <a:prstGeom prst="rect">
            <a:avLst/>
          </a:prstGeom>
          <a:ln w="0">
            <a:noFill/>
          </a:ln>
        </p:spPr>
      </p:pic>
      <p:pic>
        <p:nvPicPr>
          <p:cNvPr id="979" name="Picture 51" descr="A picture containing text, sky, outdoor, tower&#10;&#10;Description automatically generated"/>
          <p:cNvPicPr/>
          <p:nvPr/>
        </p:nvPicPr>
        <p:blipFill>
          <a:blip r:embed="rId5"/>
          <a:stretch/>
        </p:blipFill>
        <p:spPr>
          <a:xfrm>
            <a:off x="521280" y="5017680"/>
            <a:ext cx="2050560" cy="1724760"/>
          </a:xfrm>
          <a:prstGeom prst="rect">
            <a:avLst/>
          </a:prstGeom>
          <a:ln w="0">
            <a:noFill/>
          </a:ln>
        </p:spPr>
      </p:pic>
      <p:sp>
        <p:nvSpPr>
          <p:cNvPr id="980" name="Arrow: Up-Down 27"/>
          <p:cNvSpPr/>
          <p:nvPr/>
        </p:nvSpPr>
        <p:spPr>
          <a:xfrm rot="18060000">
            <a:off x="2336040" y="2582640"/>
            <a:ext cx="489600" cy="1210680"/>
          </a:xfrm>
          <a:prstGeom prst="upDownArrow">
            <a:avLst>
              <a:gd name="adj1" fmla="val 50000"/>
              <a:gd name="adj2" fmla="val 50000"/>
            </a:avLst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981" name="Picture 29" descr="Graphical user interface, application&#10;&#10;Description automatically generated"/>
          <p:cNvPicPr/>
          <p:nvPr/>
        </p:nvPicPr>
        <p:blipFill>
          <a:blip r:embed="rId6"/>
          <a:stretch/>
        </p:blipFill>
        <p:spPr>
          <a:xfrm>
            <a:off x="244800" y="3195000"/>
            <a:ext cx="1183320" cy="1733040"/>
          </a:xfrm>
          <a:prstGeom prst="rect">
            <a:avLst/>
          </a:prstGeom>
          <a:ln w="0">
            <a:noFill/>
          </a:ln>
        </p:spPr>
      </p:pic>
      <p:sp>
        <p:nvSpPr>
          <p:cNvPr id="982" name="Oval 31"/>
          <p:cNvSpPr/>
          <p:nvPr/>
        </p:nvSpPr>
        <p:spPr>
          <a:xfrm>
            <a:off x="8101800" y="3039840"/>
            <a:ext cx="979200" cy="4622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7" dur="indefinite" restart="never" nodeType="tmRoot">
          <p:childTnLst>
            <p:seq>
              <p:cTn id="558" dur="indefinite" nodeType="mainSeq">
                <p:childTnLst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3"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8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3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8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3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8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3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8"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3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8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3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8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26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7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5400" spc="-1" strike="noStrike">
                <a:solidFill>
                  <a:schemeClr val="lt1"/>
                </a:solidFill>
                <a:latin typeface="Calibri Light"/>
              </a:rPr>
              <a:t>Air Traffic 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8" name="Straight Connector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129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pic>
        <p:nvPicPr>
          <p:cNvPr id="130" name="Picture 12" descr=""/>
          <p:cNvPicPr/>
          <p:nvPr/>
        </p:nvPicPr>
        <p:blipFill>
          <a:blip r:embed="rId1"/>
          <a:stretch/>
        </p:blipFill>
        <p:spPr>
          <a:xfrm>
            <a:off x="2514960" y="2427480"/>
            <a:ext cx="7106400" cy="399744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ftr" idx="40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41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5834247B-7989-4CB6-A8CB-6CD39C4A53C1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6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3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984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85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Flight </a:t>
            </a: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4D Trajectory Prediction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86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987" name="PlaceHolder 1"/>
          <p:cNvSpPr>
            <a:spLocks noGrp="1"/>
          </p:cNvSpPr>
          <p:nvPr>
            <p:ph type="ftr" idx="139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988" name="Group 131"/>
          <p:cNvGrpSpPr/>
          <p:nvPr/>
        </p:nvGrpSpPr>
        <p:grpSpPr>
          <a:xfrm>
            <a:off x="4642560" y="3369240"/>
            <a:ext cx="1981080" cy="2216160"/>
            <a:chOff x="4642560" y="3369240"/>
            <a:chExt cx="1981080" cy="2216160"/>
          </a:xfrm>
        </p:grpSpPr>
        <p:pic>
          <p:nvPicPr>
            <p:cNvPr id="989" name="Picture 14" descr="A picture containing text, computer&#10;&#10;Description automatically generated"/>
            <p:cNvPicPr/>
            <p:nvPr/>
          </p:nvPicPr>
          <p:blipFill>
            <a:blip r:embed="rId1"/>
            <a:stretch/>
          </p:blipFill>
          <p:spPr>
            <a:xfrm>
              <a:off x="5086800" y="3369240"/>
              <a:ext cx="1536840" cy="150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90" name="TextBox 76"/>
            <p:cNvSpPr/>
            <p:nvPr/>
          </p:nvSpPr>
          <p:spPr>
            <a:xfrm>
              <a:off x="4642560" y="4884480"/>
              <a:ext cx="1883160" cy="700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2000" spc="-1" strike="noStrike">
                  <a:solidFill>
                    <a:schemeClr val="dk1"/>
                  </a:solidFill>
                  <a:latin typeface="Calibri"/>
                </a:rPr>
                <a:t>Flight Data Processor (FDP)</a:t>
              </a:r>
              <a:endParaRPr b="0" lang="en-GB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991" name="Picture 18" descr="Compagnie Aérienne Avion Bleu · Images vectorielles gratuites sur Pixabay"/>
          <p:cNvPicPr/>
          <p:nvPr/>
        </p:nvPicPr>
        <p:blipFill>
          <a:blip r:embed="rId2"/>
          <a:stretch/>
        </p:blipFill>
        <p:spPr>
          <a:xfrm flipH="1" rot="16980000">
            <a:off x="11112840" y="3525840"/>
            <a:ext cx="851400" cy="1016280"/>
          </a:xfrm>
          <a:prstGeom prst="rect">
            <a:avLst/>
          </a:prstGeom>
          <a:ln w="0">
            <a:noFill/>
          </a:ln>
        </p:spPr>
      </p:pic>
      <p:grpSp>
        <p:nvGrpSpPr>
          <p:cNvPr id="992" name="Group 38"/>
          <p:cNvGrpSpPr/>
          <p:nvPr/>
        </p:nvGrpSpPr>
        <p:grpSpPr>
          <a:xfrm>
            <a:off x="842400" y="2543040"/>
            <a:ext cx="10211760" cy="1442160"/>
            <a:chOff x="842400" y="2543040"/>
            <a:chExt cx="10211760" cy="1442160"/>
          </a:xfrm>
        </p:grpSpPr>
        <p:grpSp>
          <p:nvGrpSpPr>
            <p:cNvPr id="993" name="Group 35"/>
            <p:cNvGrpSpPr/>
            <p:nvPr/>
          </p:nvGrpSpPr>
          <p:grpSpPr>
            <a:xfrm>
              <a:off x="842400" y="2543040"/>
              <a:ext cx="2006640" cy="1312920"/>
              <a:chOff x="842400" y="2543040"/>
              <a:chExt cx="2006640" cy="1312920"/>
            </a:xfrm>
          </p:grpSpPr>
          <p:cxnSp>
            <p:nvCxnSpPr>
              <p:cNvPr id="994" name="Straight Arrow Connector 36"/>
              <p:cNvCxnSpPr/>
              <p:nvPr/>
            </p:nvCxnSpPr>
            <p:spPr>
              <a:xfrm>
                <a:off x="944280" y="2658600"/>
                <a:ext cx="1905120" cy="119772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</a:ln>
            </p:spPr>
          </p:cxnSp>
          <p:sp>
            <p:nvSpPr>
              <p:cNvPr id="995" name="Oval 37"/>
              <p:cNvSpPr/>
              <p:nvPr/>
            </p:nvSpPr>
            <p:spPr>
              <a:xfrm>
                <a:off x="842400" y="2543040"/>
                <a:ext cx="258120" cy="258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  <p:grpSp>
          <p:nvGrpSpPr>
            <p:cNvPr id="996" name="Group 26"/>
            <p:cNvGrpSpPr/>
            <p:nvPr/>
          </p:nvGrpSpPr>
          <p:grpSpPr>
            <a:xfrm>
              <a:off x="2706480" y="2794680"/>
              <a:ext cx="2347200" cy="1190520"/>
              <a:chOff x="2706480" y="2794680"/>
              <a:chExt cx="2347200" cy="1190520"/>
            </a:xfrm>
          </p:grpSpPr>
          <p:cxnSp>
            <p:nvCxnSpPr>
              <p:cNvPr id="997" name="Straight Arrow Connector 29"/>
              <p:cNvCxnSpPr/>
              <p:nvPr/>
            </p:nvCxnSpPr>
            <p:spPr>
              <a:xfrm flipV="1">
                <a:off x="2822040" y="2794680"/>
                <a:ext cx="2232000" cy="107532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</a:ln>
            </p:spPr>
          </p:cxnSp>
          <p:sp>
            <p:nvSpPr>
              <p:cNvPr id="998" name="Oval 30"/>
              <p:cNvSpPr/>
              <p:nvPr/>
            </p:nvSpPr>
            <p:spPr>
              <a:xfrm>
                <a:off x="2706480" y="3727080"/>
                <a:ext cx="258120" cy="258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  <p:grpSp>
          <p:nvGrpSpPr>
            <p:cNvPr id="999" name="Group 23"/>
            <p:cNvGrpSpPr/>
            <p:nvPr/>
          </p:nvGrpSpPr>
          <p:grpSpPr>
            <a:xfrm>
              <a:off x="4951800" y="2652120"/>
              <a:ext cx="3762000" cy="646200"/>
              <a:chOff x="4951800" y="2652120"/>
              <a:chExt cx="3762000" cy="646200"/>
            </a:xfrm>
          </p:grpSpPr>
          <p:cxnSp>
            <p:nvCxnSpPr>
              <p:cNvPr id="1000" name="Straight Arrow Connector 24"/>
              <p:cNvCxnSpPr/>
              <p:nvPr/>
            </p:nvCxnSpPr>
            <p:spPr>
              <a:xfrm>
                <a:off x="5080680" y="2808360"/>
                <a:ext cx="3633480" cy="49032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</a:ln>
            </p:spPr>
          </p:cxnSp>
          <p:sp>
            <p:nvSpPr>
              <p:cNvPr id="1001" name="Oval 25"/>
              <p:cNvSpPr/>
              <p:nvPr/>
            </p:nvSpPr>
            <p:spPr>
              <a:xfrm>
                <a:off x="4951800" y="2652120"/>
                <a:ext cx="258120" cy="258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  <p:grpSp>
          <p:nvGrpSpPr>
            <p:cNvPr id="1002" name="Group 22"/>
            <p:cNvGrpSpPr/>
            <p:nvPr/>
          </p:nvGrpSpPr>
          <p:grpSpPr>
            <a:xfrm>
              <a:off x="8557560" y="3155400"/>
              <a:ext cx="2496600" cy="768600"/>
              <a:chOff x="8557560" y="3155400"/>
              <a:chExt cx="2496600" cy="768600"/>
            </a:xfrm>
          </p:grpSpPr>
          <p:cxnSp>
            <p:nvCxnSpPr>
              <p:cNvPr id="1003" name="Straight Arrow Connector 18"/>
              <p:cNvCxnSpPr/>
              <p:nvPr/>
            </p:nvCxnSpPr>
            <p:spPr>
              <a:xfrm>
                <a:off x="8659440" y="3284640"/>
                <a:ext cx="2395080" cy="63972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</a:ln>
            </p:spPr>
          </p:cxnSp>
          <p:sp>
            <p:nvSpPr>
              <p:cNvPr id="1004" name="Oval 20"/>
              <p:cNvSpPr/>
              <p:nvPr/>
            </p:nvSpPr>
            <p:spPr>
              <a:xfrm>
                <a:off x="8557560" y="3155400"/>
                <a:ext cx="258120" cy="258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</p:grpSp>
      <p:sp>
        <p:nvSpPr>
          <p:cNvPr id="1005" name="TextBox 40"/>
          <p:cNvSpPr/>
          <p:nvPr/>
        </p:nvSpPr>
        <p:spPr>
          <a:xfrm>
            <a:off x="4657680" y="5670000"/>
            <a:ext cx="2008440" cy="914040"/>
          </a:xfrm>
          <a:prstGeom prst="rect">
            <a:avLst/>
          </a:prstGeom>
          <a:solidFill>
            <a:schemeClr val="bg1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Flight Plan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Path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...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Rectangle 1"/>
          <p:cNvSpPr/>
          <p:nvPr/>
        </p:nvSpPr>
        <p:spPr>
          <a:xfrm>
            <a:off x="189720" y="5908680"/>
            <a:ext cx="3378240" cy="5605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Airspace structure (Routes)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" name="Rectangle 2"/>
          <p:cNvSpPr/>
          <p:nvPr/>
        </p:nvSpPr>
        <p:spPr>
          <a:xfrm>
            <a:off x="189720" y="5227560"/>
            <a:ext cx="3378240" cy="5605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Weather data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Rectangle 4"/>
          <p:cNvSpPr/>
          <p:nvPr/>
        </p:nvSpPr>
        <p:spPr>
          <a:xfrm>
            <a:off x="189720" y="4565880"/>
            <a:ext cx="3378240" cy="5605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Aircraft data (BADA)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Rectangle 5"/>
          <p:cNvSpPr/>
          <p:nvPr/>
        </p:nvSpPr>
        <p:spPr>
          <a:xfrm>
            <a:off x="7696800" y="4821840"/>
            <a:ext cx="3378240" cy="5605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Current position of Aircraft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Rectangle 7"/>
          <p:cNvSpPr/>
          <p:nvPr/>
        </p:nvSpPr>
        <p:spPr>
          <a:xfrm>
            <a:off x="7696800" y="5468760"/>
            <a:ext cx="3378240" cy="5605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Controller's clearances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9" dur="indefinite" restart="never" nodeType="tmRoot">
          <p:childTnLst>
            <p:seq>
              <p:cTn id="620" dur="indefinite" nodeType="mainSeq">
                <p:childTnLst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5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0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5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1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12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13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Flight </a:t>
            </a: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Data Processing –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  <a:ea typeface="Calibri Light"/>
              </a:rPr>
              <a:t>4D Trajectory Prediction – 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14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1015" name="PlaceHolder 1"/>
          <p:cNvSpPr>
            <a:spLocks noGrp="1"/>
          </p:cNvSpPr>
          <p:nvPr>
            <p:ph type="ftr" idx="140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6" name="TextBox 8"/>
          <p:cNvSpPr/>
          <p:nvPr/>
        </p:nvSpPr>
        <p:spPr>
          <a:xfrm>
            <a:off x="271440" y="2165760"/>
            <a:ext cx="3128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00b050"/>
                </a:solidFill>
                <a:latin typeface="Calibri"/>
              </a:rPr>
              <a:t>Just for your knowledge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7" name="Picture 10" descr=""/>
          <p:cNvPicPr/>
          <p:nvPr/>
        </p:nvPicPr>
        <p:blipFill>
          <a:blip r:embed="rId1"/>
          <a:stretch/>
        </p:blipFill>
        <p:spPr>
          <a:xfrm>
            <a:off x="2376360" y="2668320"/>
            <a:ext cx="7809840" cy="376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icture 18" descr=""/>
          <p:cNvPicPr/>
          <p:nvPr/>
        </p:nvPicPr>
        <p:blipFill>
          <a:blip r:embed="rId1"/>
          <a:stretch/>
        </p:blipFill>
        <p:spPr>
          <a:xfrm>
            <a:off x="5219640" y="2142360"/>
            <a:ext cx="4689000" cy="4689000"/>
          </a:xfrm>
          <a:prstGeom prst="rect">
            <a:avLst/>
          </a:prstGeom>
          <a:ln w="0">
            <a:noFill/>
          </a:ln>
        </p:spPr>
      </p:pic>
      <p:cxnSp>
        <p:nvCxnSpPr>
          <p:cNvPr id="1019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20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21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Safety Net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22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Safety Net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ftr" idx="141"/>
          </p:nvPr>
        </p:nvSpPr>
        <p:spPr>
          <a:xfrm>
            <a:off x="968400" y="64666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6734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26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27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Safety Net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- Short-Term Conflict Alert (STCA)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28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1029" name="PlaceHolder 1"/>
          <p:cNvSpPr>
            <a:spLocks noGrp="1"/>
          </p:cNvSpPr>
          <p:nvPr>
            <p:ph type="ftr" idx="142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0" name="TextBox 16"/>
          <p:cNvSpPr/>
          <p:nvPr/>
        </p:nvSpPr>
        <p:spPr>
          <a:xfrm>
            <a:off x="2179800" y="1560960"/>
            <a:ext cx="7828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00"/>
                </a:solidFill>
                <a:latin typeface="Calibri"/>
              </a:rPr>
              <a:t>Alert of potential or actual infringement of separation minima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1" name="Picture 21" descr=""/>
          <p:cNvPicPr/>
          <p:nvPr/>
        </p:nvPicPr>
        <p:blipFill>
          <a:blip r:embed="rId1"/>
          <a:stretch/>
        </p:blipFill>
        <p:spPr>
          <a:xfrm>
            <a:off x="1082880" y="2670120"/>
            <a:ext cx="3346920" cy="3783600"/>
          </a:xfrm>
          <a:prstGeom prst="rect">
            <a:avLst/>
          </a:prstGeom>
          <a:ln w="0">
            <a:noFill/>
          </a:ln>
        </p:spPr>
      </p:pic>
      <p:sp>
        <p:nvSpPr>
          <p:cNvPr id="1032" name="TextBox 18"/>
          <p:cNvSpPr/>
          <p:nvPr/>
        </p:nvSpPr>
        <p:spPr>
          <a:xfrm>
            <a:off x="708840" y="2163960"/>
            <a:ext cx="4117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Short-Term Conflict Alert (STCA)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33" name="Straight Connector 23"/>
          <p:cNvCxnSpPr/>
          <p:nvPr/>
        </p:nvCxnSpPr>
        <p:spPr>
          <a:xfrm>
            <a:off x="7365960" y="3177000"/>
            <a:ext cx="3520080" cy="360"/>
          </a:xfrm>
          <a:prstGeom prst="straightConnector1">
            <a:avLst/>
          </a:prstGeom>
          <a:ln>
            <a:solidFill>
              <a:srgbClr val="4472c4"/>
            </a:solidFill>
          </a:ln>
        </p:spPr>
      </p:cxnSp>
      <p:sp>
        <p:nvSpPr>
          <p:cNvPr id="1034" name="TextBox 24"/>
          <p:cNvSpPr/>
          <p:nvPr/>
        </p:nvSpPr>
        <p:spPr>
          <a:xfrm>
            <a:off x="11002680" y="2946600"/>
            <a:ext cx="912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FL290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TextBox 26"/>
          <p:cNvSpPr/>
          <p:nvPr/>
        </p:nvSpPr>
        <p:spPr>
          <a:xfrm>
            <a:off x="7313400" y="2670120"/>
            <a:ext cx="3152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Min. separation: 2000 ft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TextBox 27"/>
          <p:cNvSpPr/>
          <p:nvPr/>
        </p:nvSpPr>
        <p:spPr>
          <a:xfrm>
            <a:off x="7313400" y="3222720"/>
            <a:ext cx="3152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Min. separation: 1000 ft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7" name="Picture 28" descr=""/>
          <p:cNvPicPr/>
          <p:nvPr/>
        </p:nvPicPr>
        <p:blipFill>
          <a:blip r:embed="rId2"/>
          <a:stretch/>
        </p:blipFill>
        <p:spPr>
          <a:xfrm>
            <a:off x="4964400" y="2589120"/>
            <a:ext cx="1550520" cy="653400"/>
          </a:xfrm>
          <a:prstGeom prst="rect">
            <a:avLst/>
          </a:prstGeom>
          <a:ln w="0">
            <a:noFill/>
          </a:ln>
        </p:spPr>
      </p:pic>
      <p:pic>
        <p:nvPicPr>
          <p:cNvPr id="1038" name="Picture 29" descr=""/>
          <p:cNvPicPr/>
          <p:nvPr/>
        </p:nvPicPr>
        <p:blipFill>
          <a:blip r:embed="rId3"/>
          <a:stretch/>
        </p:blipFill>
        <p:spPr>
          <a:xfrm>
            <a:off x="4964400" y="3680640"/>
            <a:ext cx="1550520" cy="653400"/>
          </a:xfrm>
          <a:prstGeom prst="rect">
            <a:avLst/>
          </a:prstGeom>
          <a:ln w="0">
            <a:noFill/>
          </a:ln>
        </p:spPr>
      </p:pic>
      <p:cxnSp>
        <p:nvCxnSpPr>
          <p:cNvPr id="1039" name="Straight Arrow Connector 31"/>
          <p:cNvCxnSpPr/>
          <p:nvPr/>
        </p:nvCxnSpPr>
        <p:spPr>
          <a:xfrm>
            <a:off x="6094080" y="2916000"/>
            <a:ext cx="360" cy="943560"/>
          </a:xfrm>
          <a:prstGeom prst="straightConnector1">
            <a:avLst/>
          </a:prstGeom>
          <a:ln w="57150">
            <a:solidFill>
              <a:srgbClr val="ff0000"/>
            </a:solidFill>
            <a:headEnd len="med" type="triangle" w="med"/>
            <a:tailEnd len="med" type="triangle" w="med"/>
          </a:ln>
        </p:spPr>
      </p:cxnSp>
      <p:pic>
        <p:nvPicPr>
          <p:cNvPr id="1040" name="Picture 34" descr=""/>
          <p:cNvPicPr/>
          <p:nvPr/>
        </p:nvPicPr>
        <p:blipFill>
          <a:blip r:embed="rId4"/>
          <a:stretch/>
        </p:blipFill>
        <p:spPr>
          <a:xfrm>
            <a:off x="5819040" y="4823280"/>
            <a:ext cx="1267200" cy="1267200"/>
          </a:xfrm>
          <a:prstGeom prst="rect">
            <a:avLst/>
          </a:prstGeom>
          <a:ln w="0">
            <a:noFill/>
          </a:ln>
        </p:spPr>
      </p:pic>
      <p:pic>
        <p:nvPicPr>
          <p:cNvPr id="1041" name="Picture 36" descr=""/>
          <p:cNvPicPr/>
          <p:nvPr/>
        </p:nvPicPr>
        <p:blipFill>
          <a:blip r:embed="rId5"/>
          <a:stretch/>
        </p:blipFill>
        <p:spPr>
          <a:xfrm>
            <a:off x="9618120" y="4823280"/>
            <a:ext cx="1267200" cy="1267200"/>
          </a:xfrm>
          <a:prstGeom prst="rect">
            <a:avLst/>
          </a:prstGeom>
          <a:ln w="0">
            <a:noFill/>
          </a:ln>
        </p:spPr>
      </p:pic>
      <p:cxnSp>
        <p:nvCxnSpPr>
          <p:cNvPr id="1042" name="Straight Arrow Connector 37"/>
          <p:cNvCxnSpPr/>
          <p:nvPr/>
        </p:nvCxnSpPr>
        <p:spPr>
          <a:xfrm flipH="1">
            <a:off x="7156080" y="5507640"/>
            <a:ext cx="2462040" cy="360"/>
          </a:xfrm>
          <a:prstGeom prst="straightConnector1">
            <a:avLst/>
          </a:prstGeom>
          <a:ln w="57150">
            <a:solidFill>
              <a:srgbClr val="ff0000"/>
            </a:solidFill>
            <a:headEnd len="med" type="triangle" w="med"/>
            <a:tailEnd len="med" type="triangle" w="med"/>
          </a:ln>
        </p:spPr>
      </p:cxnSp>
      <p:sp>
        <p:nvSpPr>
          <p:cNvPr id="1043" name="TextBox 40"/>
          <p:cNvSpPr/>
          <p:nvPr/>
        </p:nvSpPr>
        <p:spPr>
          <a:xfrm>
            <a:off x="7826040" y="5061960"/>
            <a:ext cx="1230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5 NM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4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45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46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Safety Net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- Minimum Safe Altitude Warning (MSAW)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47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1048" name="TextBox 18"/>
          <p:cNvSpPr/>
          <p:nvPr/>
        </p:nvSpPr>
        <p:spPr>
          <a:xfrm>
            <a:off x="120600" y="2140560"/>
            <a:ext cx="4152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Minimum Safe Altitude Warning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9" name="Picture 1" descr=""/>
          <p:cNvPicPr/>
          <p:nvPr/>
        </p:nvPicPr>
        <p:blipFill>
          <a:blip r:embed="rId1"/>
          <a:stretch/>
        </p:blipFill>
        <p:spPr>
          <a:xfrm>
            <a:off x="7302600" y="2962080"/>
            <a:ext cx="4484160" cy="1951920"/>
          </a:xfrm>
          <a:prstGeom prst="rect">
            <a:avLst/>
          </a:prstGeom>
          <a:ln w="0">
            <a:noFill/>
          </a:ln>
        </p:spPr>
      </p:pic>
      <p:pic>
        <p:nvPicPr>
          <p:cNvPr id="1050" name="Picture 2" descr=""/>
          <p:cNvPicPr/>
          <p:nvPr/>
        </p:nvPicPr>
        <p:blipFill>
          <a:blip r:embed="rId2"/>
          <a:stretch/>
        </p:blipFill>
        <p:spPr>
          <a:xfrm>
            <a:off x="378360" y="2628000"/>
            <a:ext cx="6314400" cy="3313800"/>
          </a:xfrm>
          <a:prstGeom prst="rect">
            <a:avLst/>
          </a:prstGeom>
          <a:ln w="0">
            <a:noFill/>
          </a:ln>
        </p:spPr>
      </p:pic>
      <p:sp>
        <p:nvSpPr>
          <p:cNvPr id="1051" name="Rectangle 5"/>
          <p:cNvSpPr/>
          <p:nvPr/>
        </p:nvSpPr>
        <p:spPr>
          <a:xfrm>
            <a:off x="888840" y="3685680"/>
            <a:ext cx="1307880" cy="505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52" name="Rectangle 30"/>
          <p:cNvSpPr/>
          <p:nvPr/>
        </p:nvSpPr>
        <p:spPr>
          <a:xfrm>
            <a:off x="2725200" y="2679840"/>
            <a:ext cx="1846440" cy="761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53" name="Rectangle 32"/>
          <p:cNvSpPr/>
          <p:nvPr/>
        </p:nvSpPr>
        <p:spPr>
          <a:xfrm>
            <a:off x="5620680" y="2764080"/>
            <a:ext cx="881280" cy="677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054" name="Straight Connector 8"/>
          <p:cNvCxnSpPr/>
          <p:nvPr/>
        </p:nvCxnSpPr>
        <p:spPr>
          <a:xfrm flipV="1">
            <a:off x="6921360" y="2371320"/>
            <a:ext cx="360" cy="3659400"/>
          </a:xfrm>
          <a:prstGeom prst="straightConnector1">
            <a:avLst/>
          </a:prstGeom>
          <a:ln w="98425">
            <a:solidFill>
              <a:srgbClr val="ffffff">
                <a:lumMod val="50000"/>
              </a:srgbClr>
            </a:solidFill>
          </a:ln>
        </p:spPr>
      </p:cxnSp>
      <p:sp>
        <p:nvSpPr>
          <p:cNvPr id="1055" name="TextBox 33"/>
          <p:cNvSpPr/>
          <p:nvPr/>
        </p:nvSpPr>
        <p:spPr>
          <a:xfrm>
            <a:off x="1204560" y="5895720"/>
            <a:ext cx="4661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c00000"/>
                </a:solidFill>
                <a:latin typeface="Calibri"/>
              </a:rPr>
              <a:t>Digital Terrain Elevation Data (DTED)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TextBox 35"/>
          <p:cNvSpPr/>
          <p:nvPr/>
        </p:nvSpPr>
        <p:spPr>
          <a:xfrm>
            <a:off x="8013600" y="5895720"/>
            <a:ext cx="2432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c00000"/>
                </a:solidFill>
                <a:latin typeface="Calibri"/>
              </a:rPr>
              <a:t>Geometric Shapes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7" name="Picture 10" descr=""/>
          <p:cNvPicPr/>
          <p:nvPr/>
        </p:nvPicPr>
        <p:blipFill>
          <a:blip r:embed="rId3"/>
          <a:stretch/>
        </p:blipFill>
        <p:spPr>
          <a:xfrm>
            <a:off x="896400" y="2505960"/>
            <a:ext cx="5666400" cy="4247280"/>
          </a:xfrm>
          <a:prstGeom prst="rect">
            <a:avLst/>
          </a:prstGeom>
          <a:ln w="0">
            <a:noFill/>
          </a:ln>
        </p:spPr>
      </p:pic>
      <p:sp>
        <p:nvSpPr>
          <p:cNvPr id="1058" name="PlaceHolder 1"/>
          <p:cNvSpPr>
            <a:spLocks noGrp="1"/>
          </p:cNvSpPr>
          <p:nvPr>
            <p:ph type="ftr" idx="143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1" dur="indefinite" restart="never" nodeType="tmRoot">
          <p:childTnLst>
            <p:seq>
              <p:cTn id="652" dur="indefinite" nodeType="mainSeq">
                <p:childTnLst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2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9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60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61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Safety Net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– Approach Path Monitoring (APM)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62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1063" name="PlaceHolder 1"/>
          <p:cNvSpPr>
            <a:spLocks noGrp="1"/>
          </p:cNvSpPr>
          <p:nvPr>
            <p:ph type="ftr" idx="144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64" name="Picture 36" descr=""/>
          <p:cNvPicPr/>
          <p:nvPr/>
        </p:nvPicPr>
        <p:blipFill>
          <a:blip r:embed="rId1"/>
          <a:stretch/>
        </p:blipFill>
        <p:spPr>
          <a:xfrm>
            <a:off x="7323120" y="2163960"/>
            <a:ext cx="3311640" cy="4415760"/>
          </a:xfrm>
          <a:prstGeom prst="rect">
            <a:avLst/>
          </a:prstGeom>
          <a:ln w="0">
            <a:noFill/>
          </a:ln>
        </p:spPr>
      </p:pic>
      <p:sp>
        <p:nvSpPr>
          <p:cNvPr id="1065" name="TextBox 24"/>
          <p:cNvSpPr/>
          <p:nvPr/>
        </p:nvSpPr>
        <p:spPr>
          <a:xfrm>
            <a:off x="525960" y="2759400"/>
            <a:ext cx="648396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Alerts for vertical and horizontal deviations from runways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6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67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68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Safety Net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– Approach Path Monitoring (APM) – 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69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1070" name="PlaceHolder 1"/>
          <p:cNvSpPr>
            <a:spLocks noGrp="1"/>
          </p:cNvSpPr>
          <p:nvPr>
            <p:ph type="ftr" idx="145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71" name="Picture 1" descr=""/>
          <p:cNvPicPr/>
          <p:nvPr/>
        </p:nvPicPr>
        <p:blipFill>
          <a:blip r:embed="rId1"/>
          <a:stretch/>
        </p:blipFill>
        <p:spPr>
          <a:xfrm>
            <a:off x="262440" y="2367720"/>
            <a:ext cx="5539320" cy="3326760"/>
          </a:xfrm>
          <a:prstGeom prst="rect">
            <a:avLst/>
          </a:prstGeom>
          <a:ln w="0">
            <a:noFill/>
          </a:ln>
        </p:spPr>
      </p:pic>
      <p:pic>
        <p:nvPicPr>
          <p:cNvPr id="1072" name="Picture 2" descr=""/>
          <p:cNvPicPr/>
          <p:nvPr/>
        </p:nvPicPr>
        <p:blipFill>
          <a:blip r:embed="rId2"/>
          <a:stretch/>
        </p:blipFill>
        <p:spPr>
          <a:xfrm>
            <a:off x="6293880" y="2104200"/>
            <a:ext cx="5894640" cy="3590280"/>
          </a:xfrm>
          <a:prstGeom prst="rect">
            <a:avLst/>
          </a:prstGeom>
          <a:ln w="0">
            <a:noFill/>
          </a:ln>
        </p:spPr>
      </p:pic>
      <p:cxnSp>
        <p:nvCxnSpPr>
          <p:cNvPr id="1073" name="Straight Connector 10"/>
          <p:cNvCxnSpPr/>
          <p:nvPr/>
        </p:nvCxnSpPr>
        <p:spPr>
          <a:xfrm flipV="1">
            <a:off x="6071040" y="2367720"/>
            <a:ext cx="360" cy="3659400"/>
          </a:xfrm>
          <a:prstGeom prst="straightConnector1">
            <a:avLst/>
          </a:prstGeom>
          <a:ln w="98425">
            <a:solidFill>
              <a:srgbClr val="ffffff">
                <a:lumMod val="50000"/>
              </a:srgbClr>
            </a:solidFill>
          </a:ln>
        </p:spPr>
      </p:cxnSp>
      <p:sp>
        <p:nvSpPr>
          <p:cNvPr id="1074" name="TextBox 4"/>
          <p:cNvSpPr/>
          <p:nvPr/>
        </p:nvSpPr>
        <p:spPr>
          <a:xfrm>
            <a:off x="7483680" y="5895720"/>
            <a:ext cx="25981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Course deviation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5" name="TextBox 12"/>
          <p:cNvSpPr/>
          <p:nvPr/>
        </p:nvSpPr>
        <p:spPr>
          <a:xfrm>
            <a:off x="2004120" y="5780160"/>
            <a:ext cx="23529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Glide deviation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76" name="Group 14"/>
          <p:cNvGrpSpPr/>
          <p:nvPr/>
        </p:nvGrpSpPr>
        <p:grpSpPr>
          <a:xfrm>
            <a:off x="7639200" y="1990440"/>
            <a:ext cx="2793960" cy="3868560"/>
            <a:chOff x="7639200" y="1990440"/>
            <a:chExt cx="2793960" cy="3868560"/>
          </a:xfrm>
        </p:grpSpPr>
        <p:pic>
          <p:nvPicPr>
            <p:cNvPr id="1077" name="Picture 2" descr=""/>
            <p:cNvPicPr/>
            <p:nvPr/>
          </p:nvPicPr>
          <p:blipFill>
            <a:blip r:embed="rId3"/>
            <a:stretch/>
          </p:blipFill>
          <p:spPr>
            <a:xfrm>
              <a:off x="7639200" y="1990440"/>
              <a:ext cx="2518920" cy="386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8" name="Graphic 7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8898840" y="4324680"/>
              <a:ext cx="1534320" cy="1534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79" name="Group 25"/>
          <p:cNvGrpSpPr/>
          <p:nvPr/>
        </p:nvGrpSpPr>
        <p:grpSpPr>
          <a:xfrm>
            <a:off x="107640" y="2756880"/>
            <a:ext cx="5740560" cy="2748960"/>
            <a:chOff x="107640" y="2756880"/>
            <a:chExt cx="5740560" cy="2748960"/>
          </a:xfrm>
        </p:grpSpPr>
        <p:pic>
          <p:nvPicPr>
            <p:cNvPr id="1080" name="Picture 4" descr=""/>
            <p:cNvPicPr/>
            <p:nvPr/>
          </p:nvPicPr>
          <p:blipFill>
            <a:blip r:embed="rId6"/>
            <a:stretch/>
          </p:blipFill>
          <p:spPr>
            <a:xfrm>
              <a:off x="107640" y="2756880"/>
              <a:ext cx="5740560" cy="2748960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1081" name="Straight Connector 23"/>
            <p:cNvCxnSpPr/>
            <p:nvPr/>
          </p:nvCxnSpPr>
          <p:spPr>
            <a:xfrm flipH="1" flipV="1">
              <a:off x="1028520" y="4520880"/>
              <a:ext cx="4552560" cy="842040"/>
            </a:xfrm>
            <a:prstGeom prst="straightConnector1">
              <a:avLst/>
            </a:prstGeom>
            <a:ln w="76200">
              <a:solidFill>
                <a:srgbClr val="ffff00"/>
              </a:solidFill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3" dur="indefinite" restart="never" nodeType="tmRoot">
          <p:childTnLst>
            <p:seq>
              <p:cTn id="674" dur="indefinite" nodeType="mainSeq">
                <p:childTnLst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78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81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Straight Arrow Connector 20"/>
          <p:cNvCxnSpPr/>
          <p:nvPr/>
        </p:nvCxnSpPr>
        <p:spPr>
          <a:xfrm flipH="1">
            <a:off x="3006360" y="2245680"/>
            <a:ext cx="3827880" cy="3534120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</p:cxnSp>
      <p:cxnSp>
        <p:nvCxnSpPr>
          <p:cNvPr id="1083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84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85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Safety Net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– Area Proximity Warning (APW)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86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1087" name="PlaceHolder 1"/>
          <p:cNvSpPr>
            <a:spLocks noGrp="1"/>
          </p:cNvSpPr>
          <p:nvPr>
            <p:ph type="ftr" idx="146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88" name="Picture 18" descr="Compagnie Aérienne Avion Bleu · Images vectorielles gratuites sur Pixabay"/>
          <p:cNvPicPr/>
          <p:nvPr/>
        </p:nvPicPr>
        <p:blipFill>
          <a:blip r:embed="rId1"/>
          <a:stretch/>
        </p:blipFill>
        <p:spPr>
          <a:xfrm flipH="1" rot="2820000">
            <a:off x="2370960" y="4626720"/>
            <a:ext cx="1662840" cy="1971720"/>
          </a:xfrm>
          <a:prstGeom prst="rect">
            <a:avLst/>
          </a:prstGeom>
          <a:ln w="0">
            <a:noFill/>
          </a:ln>
        </p:spPr>
      </p:pic>
      <p:sp>
        <p:nvSpPr>
          <p:cNvPr id="1089" name="Rectangle 4"/>
          <p:cNvSpPr/>
          <p:nvPr/>
        </p:nvSpPr>
        <p:spPr>
          <a:xfrm>
            <a:off x="2694960" y="2449440"/>
            <a:ext cx="4772160" cy="1892160"/>
          </a:xfrm>
          <a:prstGeom prst="rect">
            <a:avLst/>
          </a:prstGeom>
          <a:noFill/>
          <a:ln w="5715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90" name="TextBox 9"/>
          <p:cNvSpPr/>
          <p:nvPr/>
        </p:nvSpPr>
        <p:spPr>
          <a:xfrm>
            <a:off x="7801560" y="2703240"/>
            <a:ext cx="397728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Restricted Area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Military Aerobatic Area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Danger Area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92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93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Safety Net </a:t>
            </a: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– Area Proximity Warning (APW) – Cont.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94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1095" name="PlaceHolder 1"/>
          <p:cNvSpPr>
            <a:spLocks noGrp="1"/>
          </p:cNvSpPr>
          <p:nvPr>
            <p:ph type="ftr" idx="147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96" name="Picture 1" descr=""/>
          <p:cNvPicPr/>
          <p:nvPr/>
        </p:nvPicPr>
        <p:blipFill>
          <a:blip r:embed="rId1"/>
          <a:stretch/>
        </p:blipFill>
        <p:spPr>
          <a:xfrm>
            <a:off x="795240" y="2104200"/>
            <a:ext cx="10870200" cy="458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098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099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Other System Modules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0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1101" name="PlaceHolder 1"/>
          <p:cNvSpPr>
            <a:spLocks noGrp="1"/>
          </p:cNvSpPr>
          <p:nvPr>
            <p:ph type="ftr" idx="148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2" name="Title 1"/>
          <p:cNvSpPr/>
          <p:nvPr/>
        </p:nvSpPr>
        <p:spPr>
          <a:xfrm>
            <a:off x="2451240" y="1576080"/>
            <a:ext cx="6565680" cy="50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 fontScale="77738"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rgbClr val="ffff00"/>
                </a:solidFill>
                <a:latin typeface="Calibri Light"/>
              </a:rPr>
              <a:t>Time Reference - Network Time Protocol (NTP)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3" name="Picture 1" descr=""/>
          <p:cNvPicPr/>
          <p:nvPr/>
        </p:nvPicPr>
        <p:blipFill>
          <a:blip r:embed="rId1"/>
          <a:stretch/>
        </p:blipFill>
        <p:spPr>
          <a:xfrm>
            <a:off x="2298600" y="2163960"/>
            <a:ext cx="6870240" cy="452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6720" y="280440"/>
            <a:ext cx="11438280" cy="1843920"/>
          </a:xfrm>
          <a:prstGeom prst="rect">
            <a:avLst/>
          </a:prstGeom>
          <a:solidFill>
            <a:srgbClr val="404040"/>
          </a:solidFill>
          <a:ln cap="sq"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4" name="Title 1"/>
          <p:cNvSpPr/>
          <p:nvPr/>
        </p:nvSpPr>
        <p:spPr>
          <a:xfrm>
            <a:off x="546480" y="4334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Air Traffic – Cont.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5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29840" y="1522080"/>
            <a:ext cx="7772760" cy="360"/>
          </a:xfrm>
          <a:prstGeom prst="straightConnector1">
            <a:avLst/>
          </a:prstGeom>
          <a:ln w="22225">
            <a:solidFill>
              <a:srgbClr val="d9d9d9"/>
            </a:solidFill>
          </a:ln>
        </p:spPr>
      </p:cxnSp>
      <p:pic>
        <p:nvPicPr>
          <p:cNvPr id="136" name="Picture 10" descr="Coatings Industry Innovations Enable Energy Conservation - American ..."/>
          <p:cNvPicPr/>
          <p:nvPr/>
        </p:nvPicPr>
        <p:blipFill>
          <a:blip r:embed="rId1"/>
          <a:stretch/>
        </p:blipFill>
        <p:spPr>
          <a:xfrm>
            <a:off x="331560" y="2604600"/>
            <a:ext cx="5455440" cy="3641400"/>
          </a:xfrm>
          <a:prstGeom prst="rect">
            <a:avLst/>
          </a:prstGeom>
          <a:ln w="0">
            <a:noFill/>
          </a:ln>
        </p:spPr>
      </p:pic>
      <p:cxnSp>
        <p:nvCxnSpPr>
          <p:cNvPr id="137" name="Straight Connector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116040" y="2596680"/>
            <a:ext cx="360" cy="3657960"/>
          </a:xfrm>
          <a:prstGeom prst="straightConnector1">
            <a:avLst/>
          </a:prstGeom>
          <a:ln w="101600">
            <a:solidFill>
              <a:srgbClr val="595959"/>
            </a:solidFill>
          </a:ln>
        </p:spPr>
      </p:cxnSp>
      <p:pic>
        <p:nvPicPr>
          <p:cNvPr id="138" name="Picture 3" descr="Two Turkish pilots see UFO with green lights - EN Haberleri"/>
          <p:cNvPicPr/>
          <p:nvPr/>
        </p:nvPicPr>
        <p:blipFill>
          <a:blip r:embed="rId2"/>
          <a:stretch/>
        </p:blipFill>
        <p:spPr>
          <a:xfrm>
            <a:off x="6445080" y="3068640"/>
            <a:ext cx="5455440" cy="271404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ftr" idx="42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ldNum" idx="43"/>
          </p:nvPr>
        </p:nvSpPr>
        <p:spPr>
          <a:xfrm>
            <a:off x="86032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4039B6B4-307C-4DA8-B126-CEDEBF8D8AF4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7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4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105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06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0" lang="en-US" sz="3000" spc="-1" strike="noStrike">
                <a:solidFill>
                  <a:schemeClr val="lt1"/>
                </a:solidFill>
                <a:latin typeface="Calibri Light"/>
                <a:ea typeface="Calibri Light"/>
              </a:rPr>
              <a:t>Facts about Air Traffic Management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07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sp>
        <p:nvSpPr>
          <p:cNvPr id="1108" name="PlaceHolder 1"/>
          <p:cNvSpPr>
            <a:spLocks noGrp="1"/>
          </p:cNvSpPr>
          <p:nvPr>
            <p:ph type="ftr" idx="149"/>
          </p:nvPr>
        </p:nvSpPr>
        <p:spPr>
          <a:xfrm>
            <a:off x="4038480" y="65800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0063" lnSpcReduction="1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ar-EG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ar-EG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9" name="TextBox 16"/>
          <p:cNvSpPr/>
          <p:nvPr/>
        </p:nvSpPr>
        <p:spPr>
          <a:xfrm>
            <a:off x="167400" y="2453400"/>
            <a:ext cx="1172700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Phonetic letter code is used in  the world of aviation (Activity)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MSR --&gt; Mike – Sierra – Romeo 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10" name=""/>
          <p:cNvGraphicFramePr/>
          <p:nvPr/>
        </p:nvGraphicFramePr>
        <p:xfrm>
          <a:off x="3407400" y="4467600"/>
          <a:ext cx="3842280" cy="1364760"/>
        </p:xfrm>
        <a:graphic>
          <a:graphicData uri="http://schemas.openxmlformats.org/presentationml/2006/ole">
            <p:oleObj showAsIcon="1" progId="Package" r:id="rId1" spid="">
              <p:embed/>
              <p:pic>
                <p:nvPicPr>
                  <p:cNvPr id="111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407400" y="4467600"/>
                    <a:ext cx="3842280" cy="13647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6720" y="280440"/>
            <a:ext cx="11438280" cy="1843920"/>
          </a:xfrm>
          <a:prstGeom prst="rect">
            <a:avLst/>
          </a:prstGeom>
          <a:solidFill>
            <a:srgbClr val="404040"/>
          </a:solidFill>
          <a:ln cap="sq"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2" name="Title 1"/>
          <p:cNvSpPr/>
          <p:nvPr/>
        </p:nvSpPr>
        <p:spPr>
          <a:xfrm>
            <a:off x="546480" y="43344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Air Traffic – Cont.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3" name="Straight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29840" y="1522080"/>
            <a:ext cx="7772760" cy="360"/>
          </a:xfrm>
          <a:prstGeom prst="straightConnector1">
            <a:avLst/>
          </a:prstGeom>
          <a:ln w="22225">
            <a:solidFill>
              <a:srgbClr val="d9d9d9"/>
            </a:solidFill>
          </a:ln>
        </p:spPr>
      </p:cxnSp>
      <p:pic>
        <p:nvPicPr>
          <p:cNvPr id="144" name="Picture 6" descr="The near miss that never was: Heart-stopping moment a gasping crowd ..."/>
          <p:cNvPicPr/>
          <p:nvPr/>
        </p:nvPicPr>
        <p:blipFill>
          <a:blip r:embed="rId1"/>
          <a:stretch/>
        </p:blipFill>
        <p:spPr>
          <a:xfrm>
            <a:off x="331560" y="2877480"/>
            <a:ext cx="5455440" cy="3096000"/>
          </a:xfrm>
          <a:prstGeom prst="rect">
            <a:avLst/>
          </a:prstGeom>
          <a:ln w="0">
            <a:noFill/>
          </a:ln>
        </p:spPr>
      </p:pic>
      <p:cxnSp>
        <p:nvCxnSpPr>
          <p:cNvPr id="145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116040" y="2596680"/>
            <a:ext cx="360" cy="3657960"/>
          </a:xfrm>
          <a:prstGeom prst="straightConnector1">
            <a:avLst/>
          </a:prstGeom>
          <a:ln w="101600">
            <a:solidFill>
              <a:srgbClr val="595959"/>
            </a:solidFill>
          </a:ln>
        </p:spPr>
      </p:cxnSp>
      <p:pic>
        <p:nvPicPr>
          <p:cNvPr id="146" name="Picture 8" descr="Will the Number of Runway Safety Related Accident Drop?"/>
          <p:cNvPicPr/>
          <p:nvPr/>
        </p:nvPicPr>
        <p:blipFill>
          <a:blip r:embed="rId2"/>
          <a:stretch/>
        </p:blipFill>
        <p:spPr>
          <a:xfrm>
            <a:off x="6445080" y="2891160"/>
            <a:ext cx="5455440" cy="306864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44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45"/>
          </p:nvPr>
        </p:nvSpPr>
        <p:spPr>
          <a:xfrm>
            <a:off x="86032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F0A507F7-CA26-41F2-8FCB-F60D063F12ED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8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7216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50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8640"/>
            <a:ext cx="1219176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1" name="Title 1"/>
          <p:cNvSpPr/>
          <p:nvPr/>
        </p:nvSpPr>
        <p:spPr>
          <a:xfrm>
            <a:off x="525960" y="489600"/>
            <a:ext cx="111394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  <a:spcAft>
                <a:spcPts val="601"/>
              </a:spcAft>
            </a:pPr>
            <a:r>
              <a:rPr b="0" lang="en-US" sz="5400" spc="-1" strike="noStrike">
                <a:solidFill>
                  <a:schemeClr val="lt1"/>
                </a:solidFill>
                <a:latin typeface="Calibri Light"/>
              </a:rPr>
              <a:t>Air Traffic Control  (ATC)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2" name="Straight Connector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24280" y="1479600"/>
            <a:ext cx="2743560" cy="360"/>
          </a:xfrm>
          <a:prstGeom prst="straightConnector1">
            <a:avLst/>
          </a:prstGeom>
          <a:ln w="19050">
            <a:solidFill>
              <a:srgbClr val="ffffff">
                <a:alpha val="75000"/>
              </a:srgbClr>
            </a:solidFill>
          </a:ln>
        </p:spPr>
      </p:cxnSp>
      <p:cxnSp>
        <p:nvCxnSpPr>
          <p:cNvPr id="153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2201400"/>
            <a:ext cx="12188880" cy="360"/>
          </a:xfrm>
          <a:prstGeom prst="straightConnector1">
            <a:avLst/>
          </a:prstGeom>
          <a:ln w="50800">
            <a:solidFill>
              <a:srgbClr val="000000">
                <a:lumMod val="75000"/>
                <a:lumOff val="25000"/>
              </a:srgbClr>
            </a:solidFill>
          </a:ln>
        </p:spPr>
      </p:cxnSp>
      <p:sp>
        <p:nvSpPr>
          <p:cNvPr id="154" name="PlaceHolder 1"/>
          <p:cNvSpPr>
            <a:spLocks noGrp="1"/>
          </p:cNvSpPr>
          <p:nvPr>
            <p:ph type="ftr" idx="46"/>
          </p:nvPr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5908" lnSpcReduction="20000"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hi-IN" sz="11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hi-IN" sz="1100" spc="-1" strike="noStrike">
                <a:solidFill>
                  <a:srgbClr val="898989"/>
                </a:solidFill>
                <a:latin typeface="Calibri"/>
              </a:rPr>
              <a:t>الشركة الوطنية لخدمات الملاحة الجوية - الإدارة العامة لحاسبات أنظمة المراقبة الجوية</a:t>
            </a:r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ldNum" idx="47"/>
          </p:nvPr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7EAE3D61-A53B-4111-AC46-041E2D7BDD39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9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6" name="Picture 9" descr=""/>
          <p:cNvPicPr/>
          <p:nvPr/>
        </p:nvPicPr>
        <p:blipFill>
          <a:blip r:embed="rId1"/>
          <a:stretch/>
        </p:blipFill>
        <p:spPr>
          <a:xfrm>
            <a:off x="2151000" y="1698840"/>
            <a:ext cx="8019360" cy="4610520"/>
          </a:xfrm>
          <a:prstGeom prst="rect">
            <a:avLst/>
          </a:prstGeom>
          <a:ln w="0">
            <a:noFill/>
          </a:ln>
        </p:spPr>
      </p:pic>
      <p:sp>
        <p:nvSpPr>
          <p:cNvPr id="157" name="Oval 12"/>
          <p:cNvSpPr/>
          <p:nvPr/>
        </p:nvSpPr>
        <p:spPr>
          <a:xfrm rot="2160000">
            <a:off x="2504880" y="3355920"/>
            <a:ext cx="1595520" cy="948600"/>
          </a:xfrm>
          <a:prstGeom prst="ellipse">
            <a:avLst/>
          </a:prstGeom>
          <a:noFill/>
          <a:ln w="57150">
            <a:solidFill>
              <a:srgbClr val="fca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8" name="Oval 21"/>
          <p:cNvSpPr/>
          <p:nvPr/>
        </p:nvSpPr>
        <p:spPr>
          <a:xfrm>
            <a:off x="4873320" y="1947240"/>
            <a:ext cx="2788920" cy="1423080"/>
          </a:xfrm>
          <a:prstGeom prst="ellipse">
            <a:avLst/>
          </a:prstGeom>
          <a:noFill/>
          <a:ln w="57150">
            <a:solidFill>
              <a:srgbClr val="22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59" name="Straight Arrow Connector 24"/>
          <p:cNvCxnSpPr/>
          <p:nvPr/>
        </p:nvCxnSpPr>
        <p:spPr>
          <a:xfrm>
            <a:off x="3750840" y="2679480"/>
            <a:ext cx="3301200" cy="81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len="med" type="triangle" w="med"/>
          </a:ln>
        </p:spPr>
      </p:cxnSp>
      <p:grpSp>
        <p:nvGrpSpPr>
          <p:cNvPr id="160" name="Group 17"/>
          <p:cNvGrpSpPr/>
          <p:nvPr/>
        </p:nvGrpSpPr>
        <p:grpSpPr>
          <a:xfrm>
            <a:off x="4299120" y="2856960"/>
            <a:ext cx="4847400" cy="3801240"/>
            <a:chOff x="4299120" y="2856960"/>
            <a:chExt cx="4847400" cy="3801240"/>
          </a:xfrm>
        </p:grpSpPr>
        <p:sp>
          <p:nvSpPr>
            <p:cNvPr id="161" name="Oval 14"/>
            <p:cNvSpPr/>
            <p:nvPr/>
          </p:nvSpPr>
          <p:spPr>
            <a:xfrm>
              <a:off x="5420520" y="2856960"/>
              <a:ext cx="3726000" cy="2987640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2" name="Oval 15"/>
            <p:cNvSpPr/>
            <p:nvPr/>
          </p:nvSpPr>
          <p:spPr>
            <a:xfrm rot="2640000">
              <a:off x="4491360" y="5004000"/>
              <a:ext cx="1694520" cy="1239120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9184</TotalTime>
  <Application>LibreOffice/24.2.3.2$Linux_X86_64 LibreOffice_project/433d9c2ded56988e8a90e6b2e771ee4e6a5ab2ba</Application>
  <AppVersion>15.0000</AppVersion>
  <Words>3328</Words>
  <Paragraphs>802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2022-07-20T09:32:46Z</dcterms:created>
  <dc:creator/>
  <dc:description/>
  <dc:language>en-GB</dc:language>
  <cp:lastModifiedBy/>
  <dcterms:modified xsi:type="dcterms:W3CDTF">2024-08-07T23:29:06Z</dcterms:modified>
  <cp:revision>883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98</vt:i4>
  </property>
</Properties>
</file>